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43" r:id="rId5"/>
    <p:sldId id="792" r:id="rId6"/>
    <p:sldId id="796" r:id="rId7"/>
    <p:sldId id="788" r:id="rId8"/>
    <p:sldId id="728" r:id="rId9"/>
    <p:sldId id="714" r:id="rId10"/>
    <p:sldId id="793" r:id="rId11"/>
    <p:sldId id="795" r:id="rId12"/>
    <p:sldId id="733" r:id="rId13"/>
    <p:sldId id="784" r:id="rId14"/>
    <p:sldId id="758" r:id="rId15"/>
    <p:sldId id="722" r:id="rId16"/>
    <p:sldId id="782" r:id="rId17"/>
    <p:sldId id="759" r:id="rId18"/>
    <p:sldId id="719" r:id="rId19"/>
    <p:sldId id="720" r:id="rId20"/>
    <p:sldId id="725" r:id="rId21"/>
    <p:sldId id="767" r:id="rId22"/>
    <p:sldId id="721" r:id="rId23"/>
    <p:sldId id="724" r:id="rId24"/>
    <p:sldId id="726" r:id="rId25"/>
    <p:sldId id="771" r:id="rId26"/>
    <p:sldId id="741" r:id="rId27"/>
    <p:sldId id="740" r:id="rId28"/>
    <p:sldId id="743" r:id="rId29"/>
    <p:sldId id="778" r:id="rId30"/>
    <p:sldId id="797" r:id="rId31"/>
    <p:sldId id="789" r:id="rId32"/>
    <p:sldId id="790" r:id="rId33"/>
    <p:sldId id="791" r:id="rId34"/>
    <p:sldId id="348" r:id="rId3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2925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1774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24" userDrawn="1">
          <p15:clr>
            <a:srgbClr val="A4A3A4"/>
          </p15:clr>
        </p15:guide>
        <p15:guide id="8" orient="horz" pos="3838" userDrawn="1">
          <p15:clr>
            <a:srgbClr val="A4A3A4"/>
          </p15:clr>
        </p15:guide>
        <p15:guide id="9" pos="907" userDrawn="1">
          <p15:clr>
            <a:srgbClr val="A4A3A4"/>
          </p15:clr>
        </p15:guide>
        <p15:guide id="10" pos="998" userDrawn="1">
          <p15:clr>
            <a:srgbClr val="A4A3A4"/>
          </p15:clr>
        </p15:guide>
        <p15:guide id="11" pos="408" userDrawn="1">
          <p15:clr>
            <a:srgbClr val="A4A3A4"/>
          </p15:clr>
        </p15:guide>
        <p15:guide id="12" pos="3198" userDrawn="1">
          <p15:clr>
            <a:srgbClr val="A4A3A4"/>
          </p15:clr>
        </p15:guide>
        <p15:guide id="13" pos="4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B8B085-1FA8-BA75-AA1C-25BB6FF19759}" name="Chloe BOUTRON" initials="CB" userId="S::chloe.boutron@i4ce.org::1ab9724c-b3a2-48fa-ae8c-bac5e50fbec8" providerId="AD"/>
  <p188:author id="{75F70A98-2DD4-5A24-0D0E-EBAD7402F307}" name="Louise KESSLER" initials="LK" userId="S::louise.kessler@i4ce.org::a7b11bfc-8ade-4fa1-b771-7d7d2d52fc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e LEDEZ" initials="ML" lastIdx="13" clrIdx="0">
    <p:extLst>
      <p:ext uri="{19B8F6BF-5375-455C-9EA6-DF929625EA0E}">
        <p15:presenceInfo xmlns:p15="http://schemas.microsoft.com/office/powerpoint/2012/main" userId="S-1-5-21-4224616334-2960362561-2654960143-1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195"/>
    <a:srgbClr val="4E96E5"/>
    <a:srgbClr val="22368B"/>
    <a:srgbClr val="2D58BE"/>
    <a:srgbClr val="7E8FBE"/>
    <a:srgbClr val="FFFFFF"/>
    <a:srgbClr val="344C98"/>
    <a:srgbClr val="CDDEF1"/>
    <a:srgbClr val="E8F9F8"/>
    <a:srgbClr val="6C9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3CEE8-56E7-4AA7-B742-C50AF9B8E3DC}" v="1" dt="2022-12-19T13:26:01.597"/>
    <p1510:client id="{7D4C7562-A6DC-4DEF-B546-9892E042BF21}" v="5" dt="2022-12-19T12:43:35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704" y="102"/>
      </p:cViewPr>
      <p:guideLst>
        <p:guide orient="horz" pos="1298"/>
        <p:guide pos="2925"/>
        <p:guide orient="horz" pos="1026"/>
        <p:guide orient="horz" pos="1774"/>
        <p:guide orient="horz" pos="3929"/>
        <p:guide pos="158"/>
        <p:guide pos="5624"/>
        <p:guide orient="horz" pos="3838"/>
        <p:guide pos="907"/>
        <p:guide pos="998"/>
        <p:guide pos="408"/>
        <p:guide pos="3198"/>
        <p:guide pos="45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4ce.sharepoint.com/Documents%20partages/71%20-%20Poleco/2050%20Pathways%20Dashboard/3.%20Dashboard%20prototype/Prototypes/Dashboard_4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4ce.sharepoint.com/Documents%20partages/71%20-%20Poleco/2050%20Pathways%20Dashboard/3.%20Dashboard%20prototype/Prototypes/Dashboard_4.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4ce.sharepoint.com/Documents%20partages/71%20-%20Poleco/2050%20Pathways%20Dashboard/3.%20Dashboard%20prototype/Prototypes/Dashboard_4.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4ce.sharepoint.com/Documents%20partages/71%20-%20Poleco/2050%20Pathways%20Dashboard/3.%20Dashboard%20prototype/Prototypes/Dashboard_4.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4ce.sharepoint.com/Documents%20partages/71%20-%20Poleco/2050%20Pathways%20Dashboard/3.%20Dashboard%20prototype/Prototypes/Dashboard_4.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4ce.sharepoint.com/Documents%20partages/71%20-%20Poleco/2050%20Pathways%20Dashboard/3.%20Dashboard%20prototype/Prototypes/V3%20with%20explanatory%20notes%20in%20column_LK_S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4ce.sharepoint.com/Documents%20partages/71%20-%20Poleco/2050%20Pathways%20Dashboard/3.%20Dashboard%20prototype/Prototypes/Dashboard_4.2_tweak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4ce.sharepoint.com/Documents%20partages/71%20-%20Poleco/2050%20Pathways%20Dashboard/3.%20Dashboard%20prototype/Prototypes/Dashboard_4.2_tweak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4ce.sharepoint.com/Documents%20partages/71%20-%20Poleco/2050%20Pathways%20Dashboard/3.%20Dashboard%20prototype/Prototypes/Dashboard_4.2_tweak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'2_LTS_Overview'!$E$264</c:f>
          <c:strCache>
            <c:ptCount val="1"/>
            <c:pt idx="0">
              <c:v>GHG emissions targets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742475309955548"/>
          <c:y val="0.18037693423199563"/>
          <c:w val="0.84841940567378249"/>
          <c:h val="0.436060229027635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'2_LTS_Overview'!$D$271</c:f>
              <c:strCache>
                <c:ptCount val="1"/>
                <c:pt idx="0">
                  <c:v>   energy 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'2_LTS_Overview'!$G$269:$K$269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'2_LTS_Overview'!$G$271:$K$271</c:f>
              <c:numCache>
                <c:formatCode>General</c:formatCode>
                <c:ptCount val="5"/>
                <c:pt idx="0">
                  <c:v>70</c:v>
                </c:pt>
                <c:pt idx="1">
                  <c:v>50</c:v>
                </c:pt>
                <c:pt idx="2">
                  <c:v>40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A-4C08-BE22-3A2738B7095E}"/>
            </c:ext>
          </c:extLst>
        </c:ser>
        <c:ser>
          <c:idx val="1"/>
          <c:order val="1"/>
          <c:tx>
            <c:strRef>
              <c:f>'2_LTS_Overview'!$D$272</c:f>
              <c:strCache>
                <c:ptCount val="1"/>
                <c:pt idx="0">
                  <c:v>   buildings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'2_LTS_Overview'!$G$269:$K$269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'2_LTS_Overview'!$G$272:$K$272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A-4C08-BE22-3A2738B7095E}"/>
            </c:ext>
          </c:extLst>
        </c:ser>
        <c:ser>
          <c:idx val="2"/>
          <c:order val="2"/>
          <c:tx>
            <c:strRef>
              <c:f>'2_LTS_Overview'!$D$273</c:f>
              <c:strCache>
                <c:ptCount val="1"/>
                <c:pt idx="0">
                  <c:v>   transport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'2_LTS_Overview'!$G$269:$K$269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'2_LTS_Overview'!$G$273:$K$273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30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BA-4C08-BE22-3A2738B7095E}"/>
            </c:ext>
          </c:extLst>
        </c:ser>
        <c:ser>
          <c:idx val="3"/>
          <c:order val="3"/>
          <c:tx>
            <c:strRef>
              <c:f>'2_LTS_Overview'!$D$274</c:f>
              <c:strCache>
                <c:ptCount val="1"/>
                <c:pt idx="0">
                  <c:v>   industry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'2_LTS_Overview'!$G$269:$K$269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'2_LTS_Overview'!$G$274:$K$274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40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BA-4C08-BE22-3A2738B7095E}"/>
            </c:ext>
          </c:extLst>
        </c:ser>
        <c:ser>
          <c:idx val="4"/>
          <c:order val="4"/>
          <c:tx>
            <c:strRef>
              <c:f>'2_LTS_Overview'!$D$275</c:f>
              <c:strCache>
                <c:ptCount val="1"/>
                <c:pt idx="0">
                  <c:v>   AFOLU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'2_LTS_Overview'!$G$269:$K$269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'2_LTS_Overview'!$G$275:$K$275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BA-4C08-BE22-3A2738B7095E}"/>
            </c:ext>
          </c:extLst>
        </c:ser>
        <c:ser>
          <c:idx val="5"/>
          <c:order val="5"/>
          <c:tx>
            <c:strRef>
              <c:f>'2_LTS_Overview'!$D$276</c:f>
              <c:strCache>
                <c:ptCount val="1"/>
                <c:pt idx="0">
                  <c:v>   [other]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'2_LTS_Overview'!$G$269:$K$269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'2_LTS_Overview'!$G$276:$K$276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BA-4C08-BE22-3A2738B70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258015"/>
        <c:axId val="742263007"/>
      </c:barChart>
      <c:catAx>
        <c:axId val="74225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63007"/>
        <c:crosses val="autoZero"/>
        <c:auto val="1"/>
        <c:lblAlgn val="ctr"/>
        <c:lblOffset val="100"/>
        <c:noMultiLvlLbl val="0"/>
      </c:catAx>
      <c:valAx>
        <c:axId val="74226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MtCO2e per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5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512357154607306E-2"/>
          <c:y val="0.83988934562270656"/>
          <c:w val="0.9"/>
          <c:h val="0.15882959113900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'3_Climate_investments'!$E$219</c:f>
          <c:strCache>
            <c:ptCount val="1"/>
            <c:pt idx="0">
              <c:v>Total adaptation investments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815296814708405"/>
          <c:y val="0.18037693423199563"/>
          <c:w val="0.83769114170715353"/>
          <c:h val="0.57272328361796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'3_Climate_investments'!$D$223</c:f>
              <c:strCache>
                <c:ptCount val="1"/>
                <c:pt idx="0">
                  <c:v>Total adaptation investments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'3_Climate_investments'!$H$221:$L$221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'3_Climate_investments'!$H$223:$L$223</c:f>
              <c:numCache>
                <c:formatCode>General</c:formatCode>
                <c:ptCount val="5"/>
                <c:pt idx="0">
                  <c:v>790</c:v>
                </c:pt>
                <c:pt idx="1">
                  <c:v>955</c:v>
                </c:pt>
                <c:pt idx="2">
                  <c:v>1085</c:v>
                </c:pt>
                <c:pt idx="3">
                  <c:v>1270</c:v>
                </c:pt>
                <c:pt idx="4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A-4860-A873-FC7AA16F5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258015"/>
        <c:axId val="742263007"/>
      </c:barChart>
      <c:catAx>
        <c:axId val="74225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63007"/>
        <c:crosses val="autoZero"/>
        <c:auto val="1"/>
        <c:lblAlgn val="ctr"/>
        <c:lblOffset val="100"/>
        <c:noMultiLvlLbl val="0"/>
      </c:catAx>
      <c:valAx>
        <c:axId val="74226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[Local currency]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5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'3_Climate_investments'!$E$245</c:f>
          <c:strCache>
            <c:ptCount val="1"/>
            <c:pt idx="0">
              <c:v>Total mitigation investments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541969286850228"/>
          <c:y val="0.18037693423199563"/>
          <c:w val="0.84042436584955393"/>
          <c:h val="0.472153071278380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'3_Climate_investments'!$D$249</c:f>
              <c:strCache>
                <c:ptCount val="1"/>
                <c:pt idx="0">
                  <c:v>Total mitigation investments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'3_Climate_investments'!$H$247:$L$247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'3_Climate_investments'!$H$249:$L$249</c:f>
              <c:numCache>
                <c:formatCode>General</c:formatCode>
                <c:ptCount val="5"/>
                <c:pt idx="0">
                  <c:v>140</c:v>
                </c:pt>
                <c:pt idx="1">
                  <c:v>330</c:v>
                </c:pt>
                <c:pt idx="2">
                  <c:v>365</c:v>
                </c:pt>
                <c:pt idx="3">
                  <c:v>445</c:v>
                </c:pt>
                <c:pt idx="4">
                  <c:v>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C-4049-B760-E76753865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258015"/>
        <c:axId val="742263007"/>
      </c:barChart>
      <c:catAx>
        <c:axId val="74225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63007"/>
        <c:crosses val="autoZero"/>
        <c:auto val="1"/>
        <c:lblAlgn val="ctr"/>
        <c:lblOffset val="100"/>
        <c:noMultiLvlLbl val="0"/>
      </c:catAx>
      <c:valAx>
        <c:axId val="74226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'2_LTS_Overview'!$E$57</c:f>
              <c:strCache>
                <c:ptCount val="1"/>
                <c:pt idx="0">
                  <c:v>[local currency]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5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'3_Climate_investments'!$E$270</c:f>
          <c:strCache>
            <c:ptCount val="1"/>
            <c:pt idx="0">
              <c:v>Total climate investment gap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5680088589287017"/>
          <c:y val="0.18037693423199563"/>
          <c:w val="0.81904322396136742"/>
          <c:h val="0.472153071278380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'3_Climate_investments'!$D$274</c:f>
              <c:strCache>
                <c:ptCount val="1"/>
                <c:pt idx="0">
                  <c:v>Total adaptation investment gap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'3_Climate_investments'!$I$272:$L$272</c:f>
              <c:strCache>
                <c:ptCount val="4"/>
                <c:pt idx="0">
                  <c:v>Current</c:v>
                </c:pt>
                <c:pt idx="1">
                  <c:v>2025</c:v>
                </c:pt>
                <c:pt idx="2">
                  <c:v>2035</c:v>
                </c:pt>
                <c:pt idx="3">
                  <c:v>2050</c:v>
                </c:pt>
              </c:strCache>
            </c:strRef>
          </c:cat>
          <c:val>
            <c:numRef>
              <c:f>'3_Climate_investments'!$I$274:$L$274</c:f>
              <c:numCache>
                <c:formatCode>#,##0</c:formatCode>
                <c:ptCount val="4"/>
                <c:pt idx="0">
                  <c:v>165</c:v>
                </c:pt>
                <c:pt idx="1">
                  <c:v>295</c:v>
                </c:pt>
                <c:pt idx="2">
                  <c:v>480</c:v>
                </c:pt>
                <c:pt idx="3">
                  <c:v>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5-4E9F-9685-29088850F62E}"/>
            </c:ext>
          </c:extLst>
        </c:ser>
        <c:ser>
          <c:idx val="1"/>
          <c:order val="1"/>
          <c:tx>
            <c:strRef>
              <c:f>'3_Climate_investments'!$D$275</c:f>
              <c:strCache>
                <c:ptCount val="1"/>
                <c:pt idx="0">
                  <c:v>Total mitigation investment gap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'3_Climate_investments'!$I$272:$L$272</c:f>
              <c:strCache>
                <c:ptCount val="4"/>
                <c:pt idx="0">
                  <c:v>Current</c:v>
                </c:pt>
                <c:pt idx="1">
                  <c:v>2025</c:v>
                </c:pt>
                <c:pt idx="2">
                  <c:v>2035</c:v>
                </c:pt>
                <c:pt idx="3">
                  <c:v>2050</c:v>
                </c:pt>
              </c:strCache>
            </c:strRef>
          </c:cat>
          <c:val>
            <c:numRef>
              <c:f>'3_Climate_investments'!$I$275:$L$275</c:f>
              <c:numCache>
                <c:formatCode>#,##0</c:formatCode>
                <c:ptCount val="4"/>
                <c:pt idx="0">
                  <c:v>190</c:v>
                </c:pt>
                <c:pt idx="1">
                  <c:v>225</c:v>
                </c:pt>
                <c:pt idx="2">
                  <c:v>305</c:v>
                </c:pt>
                <c:pt idx="3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05-4E9F-9685-29088850F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258015"/>
        <c:axId val="742263007"/>
      </c:barChart>
      <c:catAx>
        <c:axId val="74225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63007"/>
        <c:crosses val="autoZero"/>
        <c:auto val="1"/>
        <c:lblAlgn val="ctr"/>
        <c:lblOffset val="100"/>
        <c:noMultiLvlLbl val="0"/>
      </c:catAx>
      <c:valAx>
        <c:axId val="74226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'2_LTS_Overview'!$E$57</c:f>
              <c:strCache>
                <c:ptCount val="1"/>
                <c:pt idx="0">
                  <c:v>[local currency]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5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99372459942354"/>
          <c:y val="0.76048512753706099"/>
          <c:w val="0.82057930311260852"/>
          <c:h val="0.23951504656670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'3_Climate_investments'!$E$280</c:f>
          <c:strCache>
            <c:ptCount val="1"/>
            <c:pt idx="0">
              <c:v>Total climate-harmful investments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04521358550803"/>
          <c:y val="0.18037693423199563"/>
          <c:w val="0.85539183062798074"/>
          <c:h val="0.550482537589263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'3_Climate_investments'!$D$284</c:f>
              <c:strCache>
                <c:ptCount val="1"/>
                <c:pt idx="0">
                  <c:v>Climate-harmful investments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'3_Climate_investments'!$H$282:$L$282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'3_Climate_investments'!$H$284:$L$284</c:f>
              <c:numCache>
                <c:formatCode>#,##0</c:formatCode>
                <c:ptCount val="5"/>
                <c:pt idx="0">
                  <c:v>620</c:v>
                </c:pt>
                <c:pt idx="1">
                  <c:v>360</c:v>
                </c:pt>
                <c:pt idx="2">
                  <c:v>250</c:v>
                </c:pt>
                <c:pt idx="3">
                  <c:v>160</c:v>
                </c:pt>
                <c:pt idx="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8-4406-8A6D-DAB72F66C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258015"/>
        <c:axId val="742263007"/>
      </c:barChart>
      <c:catAx>
        <c:axId val="74225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63007"/>
        <c:crosses val="autoZero"/>
        <c:auto val="1"/>
        <c:lblAlgn val="ctr"/>
        <c:lblOffset val="100"/>
        <c:noMultiLvlLbl val="0"/>
      </c:catAx>
      <c:valAx>
        <c:axId val="74226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[Local currency]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5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'4_Policies_&amp;_Financing'!$G$417</c:f>
          <c:strCache>
            <c:ptCount val="1"/>
            <c:pt idx="0">
              <c:v>Funding of public expenditure for LTS implementation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4580621138839"/>
          <c:y val="0.18037693423199563"/>
          <c:w val="0.85366406997802957"/>
          <c:h val="0.384285727464143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'4_Policies_&amp;_Financing'!$F$424</c:f>
              <c:strCache>
                <c:ptCount val="1"/>
                <c:pt idx="0">
                  <c:v>Revenue from climate-related taxes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'4_Policies_&amp;_Financing'!$I$422:$M$422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'4_Policies_&amp;_Financing'!$I$424:$M$424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3-4311-9CDD-47A96DA3EED0}"/>
            </c:ext>
          </c:extLst>
        </c:ser>
        <c:ser>
          <c:idx val="1"/>
          <c:order val="1"/>
          <c:tx>
            <c:strRef>
              <c:f>'4_Policies_&amp;_Financing'!$F$425</c:f>
              <c:strCache>
                <c:ptCount val="1"/>
                <c:pt idx="0">
                  <c:v>Climate-related debt instruments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'4_Policies_&amp;_Financing'!$I$422:$M$422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'4_Policies_&amp;_Financing'!$I$425:$M$425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3-4311-9CDD-47A96DA3EED0}"/>
            </c:ext>
          </c:extLst>
        </c:ser>
        <c:ser>
          <c:idx val="2"/>
          <c:order val="2"/>
          <c:tx>
            <c:strRef>
              <c:f>'4_Policies_&amp;_Financing'!$F$426</c:f>
              <c:strCache>
                <c:ptCount val="1"/>
                <c:pt idx="0">
                  <c:v>Climate-related international public finance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'4_Policies_&amp;_Financing'!$I$422:$M$422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'4_Policies_&amp;_Financing'!$I$426:$M$426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53-4311-9CDD-47A96DA3EED0}"/>
            </c:ext>
          </c:extLst>
        </c:ser>
        <c:ser>
          <c:idx val="3"/>
          <c:order val="3"/>
          <c:tx>
            <c:strRef>
              <c:f>'4_Policies_&amp;_Financing'!$F$427</c:f>
              <c:strCache>
                <c:ptCount val="1"/>
                <c:pt idx="0">
                  <c:v>General budget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'4_Policies_&amp;_Financing'!$I$422:$M$422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'4_Policies_&amp;_Financing'!$I$427:$M$427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53-4311-9CDD-47A96DA3EED0}"/>
            </c:ext>
          </c:extLst>
        </c:ser>
        <c:ser>
          <c:idx val="4"/>
          <c:order val="4"/>
          <c:tx>
            <c:strRef>
              <c:f>'4_Policies_&amp;_Financing'!$F$428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'4_Policies_&amp;_Financing'!$I$422:$M$422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'4_Policies_&amp;_Financing'!$I$428:$M$428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53-4311-9CDD-47A96DA3E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258015"/>
        <c:axId val="742263007"/>
      </c:barChart>
      <c:catAx>
        <c:axId val="74225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63007"/>
        <c:crosses val="autoZero"/>
        <c:auto val="1"/>
        <c:lblAlgn val="ctr"/>
        <c:lblOffset val="100"/>
        <c:noMultiLvlLbl val="0"/>
      </c:catAx>
      <c:valAx>
        <c:axId val="74226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[Local </a:t>
                </a:r>
                <a:r>
                  <a:rPr lang="fr-FR" dirty="0" err="1"/>
                  <a:t>currency</a:t>
                </a:r>
                <a:r>
                  <a:rPr lang="fr-FR" dirty="0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5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404260745769627"/>
          <c:w val="0.99967273340468377"/>
          <c:h val="0.19950288207824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'4_Policies_&amp;_Financing'!$E$457</c:f>
          <c:strCache>
            <c:ptCount val="1"/>
            <c:pt idx="0">
              <c:v>Current and projected government spending for adaptation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299377033055423"/>
          <c:y val="0.18037693423199563"/>
          <c:w val="0.84285033361612582"/>
          <c:h val="0.4143443280417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'4_Policies_&amp;_Financing'!$D$464</c:f>
              <c:strCache>
                <c:ptCount val="1"/>
                <c:pt idx="0">
                  <c:v>   drying / drought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'4_Policies_&amp;_Financing'!$H$462:$L$462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'4_Policies_&amp;_Financing'!$H$464:$L$464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35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7-4603-AE22-E60FAF4DB621}"/>
            </c:ext>
          </c:extLst>
        </c:ser>
        <c:ser>
          <c:idx val="1"/>
          <c:order val="1"/>
          <c:tx>
            <c:strRef>
              <c:f>'4_Policies_&amp;_Financing'!$D$465</c:f>
              <c:strCache>
                <c:ptCount val="1"/>
                <c:pt idx="0">
                  <c:v>   increased rainfall / flooding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'4_Policies_&amp;_Financing'!$H$462:$L$462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'4_Policies_&amp;_Financing'!$H$465:$L$465</c:f>
              <c:numCache>
                <c:formatCode>General</c:formatCode>
                <c:ptCount val="5"/>
                <c:pt idx="0">
                  <c:v>40</c:v>
                </c:pt>
                <c:pt idx="1">
                  <c:v>45</c:v>
                </c:pt>
                <c:pt idx="2">
                  <c:v>50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97-4603-AE22-E60FAF4DB621}"/>
            </c:ext>
          </c:extLst>
        </c:ser>
        <c:ser>
          <c:idx val="2"/>
          <c:order val="2"/>
          <c:tx>
            <c:strRef>
              <c:f>'4_Policies_&amp;_Financing'!$D$466</c:f>
              <c:strCache>
                <c:ptCount val="1"/>
                <c:pt idx="0">
                  <c:v>   warming / heat waves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'4_Policies_&amp;_Financing'!$H$462:$L$462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'4_Policies_&amp;_Financing'!$H$466:$L$466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97-4603-AE22-E60FAF4DB621}"/>
            </c:ext>
          </c:extLst>
        </c:ser>
        <c:ser>
          <c:idx val="3"/>
          <c:order val="3"/>
          <c:tx>
            <c:strRef>
              <c:f>'4_Policies_&amp;_Financing'!$D$467</c:f>
              <c:strCache>
                <c:ptCount val="1"/>
                <c:pt idx="0">
                  <c:v>   wind speed / storminess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'4_Policies_&amp;_Financing'!$H$462:$L$462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'4_Policies_&amp;_Financing'!$H$467:$L$467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30</c:v>
                </c:pt>
                <c:pt idx="3">
                  <c:v>40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97-4603-AE22-E60FAF4DB621}"/>
            </c:ext>
          </c:extLst>
        </c:ser>
        <c:ser>
          <c:idx val="4"/>
          <c:order val="4"/>
          <c:tx>
            <c:strRef>
              <c:f>'4_Policies_&amp;_Financing'!$D$468</c:f>
              <c:strCache>
                <c:ptCount val="1"/>
                <c:pt idx="0">
                  <c:v>   sea level rise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'4_Policies_&amp;_Financing'!$H$462:$L$462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'4_Policies_&amp;_Financing'!$H$468:$L$468</c:f>
              <c:numCache>
                <c:formatCode>General</c:formatCode>
                <c:ptCount val="5"/>
                <c:pt idx="0">
                  <c:v>35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97-4603-AE22-E60FAF4DB621}"/>
            </c:ext>
          </c:extLst>
        </c:ser>
        <c:ser>
          <c:idx val="5"/>
          <c:order val="5"/>
          <c:tx>
            <c:strRef>
              <c:f>'4_Policies_&amp;_Financing'!$D$469</c:f>
              <c:strCache>
                <c:ptCount val="1"/>
                <c:pt idx="0">
                  <c:v>   [other disaster 1]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'4_Policies_&amp;_Financing'!$H$462:$L$462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'4_Policies_&amp;_Financing'!$H$469:$L$469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97-4603-AE22-E60FAF4DB621}"/>
            </c:ext>
          </c:extLst>
        </c:ser>
        <c:ser>
          <c:idx val="6"/>
          <c:order val="6"/>
          <c:tx>
            <c:strRef>
              <c:f>'4_Policies_&amp;_Financing'!$D$470</c:f>
              <c:strCache>
                <c:ptCount val="1"/>
                <c:pt idx="0">
                  <c:v>   [other disaster 2]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'4_Policies_&amp;_Financing'!$H$462:$L$462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'4_Policies_&amp;_Financing'!$H$470:$L$470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97-4603-AE22-E60FAF4DB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258015"/>
        <c:axId val="742263007"/>
      </c:barChart>
      <c:catAx>
        <c:axId val="74225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63007"/>
        <c:crosses val="autoZero"/>
        <c:auto val="1"/>
        <c:lblAlgn val="ctr"/>
        <c:lblOffset val="100"/>
        <c:noMultiLvlLbl val="0"/>
      </c:catAx>
      <c:valAx>
        <c:axId val="74226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[Local currency]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5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859339771938308E-2"/>
          <c:y val="0.75733451861821854"/>
          <c:w val="0.86248655143959274"/>
          <c:h val="0.22512589626984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'4_Policies_&amp;_Financing'!$E$441</c:f>
          <c:strCache>
            <c:ptCount val="1"/>
            <c:pt idx="0">
              <c:v>Current and projected government spending for mitigation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179611208070014"/>
          <c:y val="0.18037693423199563"/>
          <c:w val="0.85404804363686693"/>
          <c:h val="0.41357478742369275"/>
        </c:manualLayout>
      </c:layout>
      <c:barChart>
        <c:barDir val="col"/>
        <c:grouping val="stacked"/>
        <c:varyColors val="0"/>
        <c:ser>
          <c:idx val="13"/>
          <c:order val="0"/>
          <c:tx>
            <c:strRef>
              <c:f>'4_Policies_&amp;_Financing'!$D$447</c:f>
              <c:strCache>
                <c:ptCount val="1"/>
                <c:pt idx="0">
                  <c:v>   energy production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'4_Policies_&amp;_Financing'!$H$445:$L$445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'4_Policies_&amp;_Financing'!$H$447:$L$447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35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A-4407-8803-9DCFF0FAE76F}"/>
            </c:ext>
          </c:extLst>
        </c:ser>
        <c:ser>
          <c:idx val="0"/>
          <c:order val="1"/>
          <c:tx>
            <c:strRef>
              <c:f>'4_Policies_&amp;_Financing'!$D$448</c:f>
              <c:strCache>
                <c:ptCount val="1"/>
                <c:pt idx="0">
                  <c:v>   buildings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'4_Policies_&amp;_Financing'!$H$445:$L$445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'4_Policies_&amp;_Financing'!$H$448:$L$448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A-4407-8803-9DCFF0FAE76F}"/>
            </c:ext>
          </c:extLst>
        </c:ser>
        <c:ser>
          <c:idx val="1"/>
          <c:order val="2"/>
          <c:tx>
            <c:strRef>
              <c:f>'4_Policies_&amp;_Financing'!$D$449</c:f>
              <c:strCache>
                <c:ptCount val="1"/>
                <c:pt idx="0">
                  <c:v>   transport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'4_Policies_&amp;_Financing'!$H$445:$L$445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'4_Policies_&amp;_Financing'!$H$449:$L$449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CA-4407-8803-9DCFF0FAE76F}"/>
            </c:ext>
          </c:extLst>
        </c:ser>
        <c:ser>
          <c:idx val="2"/>
          <c:order val="3"/>
          <c:tx>
            <c:strRef>
              <c:f>'4_Policies_&amp;_Financing'!$D$450</c:f>
              <c:strCache>
                <c:ptCount val="1"/>
                <c:pt idx="0">
                  <c:v>   industry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'4_Policies_&amp;_Financing'!$H$445:$L$445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'4_Policies_&amp;_Financing'!$H$450:$L$450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CA-4407-8803-9DCFF0FAE76F}"/>
            </c:ext>
          </c:extLst>
        </c:ser>
        <c:ser>
          <c:idx val="3"/>
          <c:order val="4"/>
          <c:tx>
            <c:strRef>
              <c:f>'4_Policies_&amp;_Financing'!$D$451</c:f>
              <c:strCache>
                <c:ptCount val="1"/>
                <c:pt idx="0">
                  <c:v>   AFOLU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'4_Policies_&amp;_Financing'!$H$445:$L$445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'4_Policies_&amp;_Financing'!$H$451:$L$451</c:f>
              <c:numCache>
                <c:formatCode>General</c:formatCode>
                <c:ptCount val="5"/>
                <c:pt idx="0">
                  <c:v>25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CA-4407-8803-9DCFF0FAE76F}"/>
            </c:ext>
          </c:extLst>
        </c:ser>
        <c:ser>
          <c:idx val="4"/>
          <c:order val="5"/>
          <c:tx>
            <c:strRef>
              <c:f>'4_Policies_&amp;_Financing'!$D$452</c:f>
              <c:strCache>
                <c:ptCount val="1"/>
                <c:pt idx="0">
                  <c:v>   [other]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'4_Policies_&amp;_Financing'!$H$445:$L$445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'4_Policies_&amp;_Financing'!$H$452:$L$452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CA-4407-8803-9DCFF0FAE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258015"/>
        <c:axId val="742263007"/>
      </c:barChart>
      <c:catAx>
        <c:axId val="74225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63007"/>
        <c:crosses val="autoZero"/>
        <c:auto val="1"/>
        <c:lblAlgn val="ctr"/>
        <c:lblOffset val="100"/>
        <c:noMultiLvlLbl val="0"/>
      </c:catAx>
      <c:valAx>
        <c:axId val="74226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[Local currency]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5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46410097552195"/>
          <c:y val="0.83370790274187112"/>
          <c:w val="0.81104182922377588"/>
          <c:h val="0.166292097258128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'4_Policies_&amp;_Financing'!$E$475</c:f>
          <c:strCache>
            <c:ptCount val="1"/>
            <c:pt idx="0">
              <c:v>Current and projected government spending for climate-harmful activities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633276611983322"/>
          <c:y val="0.22088403187355557"/>
          <c:w val="0.8395113954841098"/>
          <c:h val="0.40317485938211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'4_Policies_&amp;_Financing'!$D$481</c:f>
              <c:strCache>
                <c:ptCount val="1"/>
                <c:pt idx="0">
                  <c:v>   energy production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'4_Policies_&amp;_Financing'!$H$479:$L$479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'4_Policies_&amp;_Financing'!$H$481:$L$481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E-4F66-8CD3-24754F774361}"/>
            </c:ext>
          </c:extLst>
        </c:ser>
        <c:ser>
          <c:idx val="1"/>
          <c:order val="1"/>
          <c:tx>
            <c:strRef>
              <c:f>'4_Policies_&amp;_Financing'!$D$482</c:f>
              <c:strCache>
                <c:ptCount val="1"/>
                <c:pt idx="0">
                  <c:v>   buildings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'4_Policies_&amp;_Financing'!$H$479:$L$479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'4_Policies_&amp;_Financing'!$H$482:$L$482</c:f>
              <c:numCache>
                <c:formatCode>General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E-4F66-8CD3-24754F774361}"/>
            </c:ext>
          </c:extLst>
        </c:ser>
        <c:ser>
          <c:idx val="2"/>
          <c:order val="2"/>
          <c:tx>
            <c:strRef>
              <c:f>'4_Policies_&amp;_Financing'!$D$483</c:f>
              <c:strCache>
                <c:ptCount val="1"/>
                <c:pt idx="0">
                  <c:v>   transport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'4_Policies_&amp;_Financing'!$H$479:$L$479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'4_Policies_&amp;_Financing'!$H$483:$L$483</c:f>
              <c:numCache>
                <c:formatCode>General</c:formatCode>
                <c:ptCount val="5"/>
                <c:pt idx="0">
                  <c:v>25</c:v>
                </c:pt>
                <c:pt idx="1">
                  <c:v>15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E-4F66-8CD3-24754F774361}"/>
            </c:ext>
          </c:extLst>
        </c:ser>
        <c:ser>
          <c:idx val="3"/>
          <c:order val="3"/>
          <c:tx>
            <c:strRef>
              <c:f>'4_Policies_&amp;_Financing'!$D$484</c:f>
              <c:strCache>
                <c:ptCount val="1"/>
                <c:pt idx="0">
                  <c:v>   industry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'4_Policies_&amp;_Financing'!$H$479:$L$479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'4_Policies_&amp;_Financing'!$H$484:$L$484</c:f>
              <c:numCache>
                <c:formatCode>General</c:formatCode>
                <c:ptCount val="5"/>
                <c:pt idx="0">
                  <c:v>30</c:v>
                </c:pt>
                <c:pt idx="1">
                  <c:v>15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AE-4F66-8CD3-24754F774361}"/>
            </c:ext>
          </c:extLst>
        </c:ser>
        <c:ser>
          <c:idx val="4"/>
          <c:order val="4"/>
          <c:tx>
            <c:strRef>
              <c:f>'4_Policies_&amp;_Financing'!$D$485</c:f>
              <c:strCache>
                <c:ptCount val="1"/>
                <c:pt idx="0">
                  <c:v>   AFOLU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'4_Policies_&amp;_Financing'!$H$479:$L$479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'4_Policies_&amp;_Financing'!$H$485:$L$485</c:f>
              <c:numCache>
                <c:formatCode>General</c:formatCode>
                <c:ptCount val="5"/>
                <c:pt idx="0">
                  <c:v>40</c:v>
                </c:pt>
                <c:pt idx="1">
                  <c:v>15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AE-4F66-8CD3-24754F774361}"/>
            </c:ext>
          </c:extLst>
        </c:ser>
        <c:ser>
          <c:idx val="5"/>
          <c:order val="5"/>
          <c:tx>
            <c:strRef>
              <c:f>'4_Policies_&amp;_Financing'!$D$486</c:f>
              <c:strCache>
                <c:ptCount val="1"/>
                <c:pt idx="0">
                  <c:v>   [other]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'4_Policies_&amp;_Financing'!$H$479:$L$479</c:f>
              <c:strCache>
                <c:ptCount val="5"/>
                <c:pt idx="0">
                  <c:v>Current</c:v>
                </c:pt>
                <c:pt idx="1">
                  <c:v>Current - Target</c:v>
                </c:pt>
                <c:pt idx="2">
                  <c:v>2025</c:v>
                </c:pt>
                <c:pt idx="3">
                  <c:v>2035</c:v>
                </c:pt>
                <c:pt idx="4">
                  <c:v>2050</c:v>
                </c:pt>
              </c:strCache>
            </c:strRef>
          </c:cat>
          <c:val>
            <c:numRef>
              <c:f>'4_Policies_&amp;_Financing'!$H$486:$L$486</c:f>
              <c:numCache>
                <c:formatCode>General</c:formatCode>
                <c:ptCount val="5"/>
                <c:pt idx="0">
                  <c:v>50</c:v>
                </c:pt>
                <c:pt idx="1">
                  <c:v>15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AE-4F66-8CD3-24754F774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2258015"/>
        <c:axId val="742263007"/>
      </c:barChart>
      <c:catAx>
        <c:axId val="74225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63007"/>
        <c:crosses val="autoZero"/>
        <c:auto val="1"/>
        <c:lblAlgn val="ctr"/>
        <c:lblOffset val="100"/>
        <c:noMultiLvlLbl val="0"/>
      </c:catAx>
      <c:valAx>
        <c:axId val="74226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[Local</a:t>
                </a:r>
                <a:r>
                  <a:rPr lang="fr-FR" baseline="0"/>
                  <a:t> currency]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225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46410097552195"/>
          <c:y val="0.8245448553692607"/>
          <c:w val="0.80568839680024318"/>
          <c:h val="0.1684416242403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1308C-5EA2-4AA5-9C93-F0815B68A8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74EEE8-2CB0-4682-B7D8-2F9AE1C29BC4}">
      <dgm:prSet phldrT="[Texte]"/>
      <dgm:spPr/>
      <dgm:t>
        <a:bodyPr/>
        <a:lstStyle/>
        <a:p>
          <a:r>
            <a:rPr lang="fr-FR"/>
            <a:t>LTS </a:t>
          </a:r>
          <a:r>
            <a:rPr lang="fr-FR" err="1"/>
            <a:t>overview</a:t>
          </a:r>
          <a:endParaRPr lang="fr-FR"/>
        </a:p>
      </dgm:t>
    </dgm:pt>
    <dgm:pt modelId="{40D8C7DE-2A75-40A1-B475-8A6A1794AC27}" type="parTrans" cxnId="{133318B4-D53E-4C09-9FB7-ED5230FC5C07}">
      <dgm:prSet/>
      <dgm:spPr/>
      <dgm:t>
        <a:bodyPr/>
        <a:lstStyle/>
        <a:p>
          <a:endParaRPr lang="fr-FR"/>
        </a:p>
      </dgm:t>
    </dgm:pt>
    <dgm:pt modelId="{C3B09E88-9EF8-4978-A190-B20846D426DB}" type="sibTrans" cxnId="{133318B4-D53E-4C09-9FB7-ED5230FC5C07}">
      <dgm:prSet/>
      <dgm:spPr/>
      <dgm:t>
        <a:bodyPr/>
        <a:lstStyle/>
        <a:p>
          <a:endParaRPr lang="fr-FR"/>
        </a:p>
      </dgm:t>
    </dgm:pt>
    <dgm:pt modelId="{2731F10A-60DE-4264-A794-5C6C720B6908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Climate </a:t>
          </a:r>
          <a:r>
            <a:rPr lang="fr-FR" err="1"/>
            <a:t>investments</a:t>
          </a:r>
          <a:endParaRPr lang="fr-FR"/>
        </a:p>
      </dgm:t>
    </dgm:pt>
    <dgm:pt modelId="{87636AE7-E4B1-4A6B-950A-E89DC98CD387}" type="parTrans" cxnId="{78E1982F-704A-4413-B8B9-384034656325}">
      <dgm:prSet/>
      <dgm:spPr/>
      <dgm:t>
        <a:bodyPr/>
        <a:lstStyle/>
        <a:p>
          <a:endParaRPr lang="fr-FR"/>
        </a:p>
      </dgm:t>
    </dgm:pt>
    <dgm:pt modelId="{044D3417-4BDA-46F7-9C67-6F03149FD2AE}" type="sibTrans" cxnId="{78E1982F-704A-4413-B8B9-384034656325}">
      <dgm:prSet/>
      <dgm:spPr/>
      <dgm:t>
        <a:bodyPr/>
        <a:lstStyle/>
        <a:p>
          <a:endParaRPr lang="fr-FR"/>
        </a:p>
      </dgm:t>
    </dgm:pt>
    <dgm:pt modelId="{D8E32F73-BA62-46F8-BEE5-A6073603449F}">
      <dgm:prSet phldrT="[Texte]"/>
      <dgm:spPr>
        <a:solidFill>
          <a:schemeClr val="accent4"/>
        </a:solidFill>
      </dgm:spPr>
      <dgm:t>
        <a:bodyPr/>
        <a:lstStyle/>
        <a:p>
          <a:r>
            <a:rPr lang="fr-FR" err="1"/>
            <a:t>Policies</a:t>
          </a:r>
          <a:r>
            <a:rPr lang="fr-FR"/>
            <a:t> &amp; </a:t>
          </a:r>
          <a:r>
            <a:rPr lang="fr-FR" err="1"/>
            <a:t>Financing</a:t>
          </a:r>
          <a:endParaRPr lang="fr-FR"/>
        </a:p>
      </dgm:t>
    </dgm:pt>
    <dgm:pt modelId="{04CF3E53-5ACD-487B-AF0B-5CD3236102D3}" type="parTrans" cxnId="{CCCF369E-B848-4DAE-B1EC-45165508073D}">
      <dgm:prSet/>
      <dgm:spPr/>
      <dgm:t>
        <a:bodyPr/>
        <a:lstStyle/>
        <a:p>
          <a:endParaRPr lang="fr-FR"/>
        </a:p>
      </dgm:t>
    </dgm:pt>
    <dgm:pt modelId="{3783C047-3617-4F98-A072-16BF7AFE3A3F}" type="sibTrans" cxnId="{CCCF369E-B848-4DAE-B1EC-45165508073D}">
      <dgm:prSet/>
      <dgm:spPr/>
      <dgm:t>
        <a:bodyPr/>
        <a:lstStyle/>
        <a:p>
          <a:endParaRPr lang="fr-FR"/>
        </a:p>
      </dgm:t>
    </dgm:pt>
    <dgm:pt modelId="{1EE1ADC3-A421-4822-8CB0-54CDB631242C}">
      <dgm:prSet phldrT="[Texte]"/>
      <dgm:spPr>
        <a:solidFill>
          <a:schemeClr val="accent6"/>
        </a:solidFill>
      </dgm:spPr>
      <dgm:t>
        <a:bodyPr/>
        <a:lstStyle/>
        <a:p>
          <a:r>
            <a:rPr lang="fr-FR"/>
            <a:t>Macro implications</a:t>
          </a:r>
        </a:p>
      </dgm:t>
    </dgm:pt>
    <dgm:pt modelId="{DB1B4A30-CAC4-44E8-9EFF-557E93C5AFBA}" type="parTrans" cxnId="{CDCAB047-0BD7-4821-9BAE-CC3AF5C71520}">
      <dgm:prSet/>
      <dgm:spPr/>
      <dgm:t>
        <a:bodyPr/>
        <a:lstStyle/>
        <a:p>
          <a:endParaRPr lang="fr-FR"/>
        </a:p>
      </dgm:t>
    </dgm:pt>
    <dgm:pt modelId="{8AA6CD82-7BCC-4F0D-8AA4-797169C15016}" type="sibTrans" cxnId="{CDCAB047-0BD7-4821-9BAE-CC3AF5C71520}">
      <dgm:prSet/>
      <dgm:spPr/>
      <dgm:t>
        <a:bodyPr/>
        <a:lstStyle/>
        <a:p>
          <a:endParaRPr lang="fr-FR"/>
        </a:p>
      </dgm:t>
    </dgm:pt>
    <dgm:pt modelId="{37C08E3A-B2CB-4BFF-958D-60324D93C532}" type="pres">
      <dgm:prSet presAssocID="{F981308C-5EA2-4AA5-9C93-F0815B68A817}" presName="Name0" presStyleCnt="0">
        <dgm:presLayoutVars>
          <dgm:dir/>
          <dgm:animLvl val="lvl"/>
          <dgm:resizeHandles val="exact"/>
        </dgm:presLayoutVars>
      </dgm:prSet>
      <dgm:spPr/>
    </dgm:pt>
    <dgm:pt modelId="{82EBC3D0-8DEF-48A5-B686-FD642DAD58AE}" type="pres">
      <dgm:prSet presAssocID="{9774EEE8-2CB0-4682-B7D8-2F9AE1C29B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7C45D5-F0F3-4411-840D-940053AE5652}" type="pres">
      <dgm:prSet presAssocID="{C3B09E88-9EF8-4978-A190-B20846D426DB}" presName="parTxOnlySpace" presStyleCnt="0"/>
      <dgm:spPr/>
    </dgm:pt>
    <dgm:pt modelId="{83AC85C7-A043-4B2C-B97A-F2C182B82240}" type="pres">
      <dgm:prSet presAssocID="{2731F10A-60DE-4264-A794-5C6C720B69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C910B0-14B7-44E3-8D77-1E3A211CBE25}" type="pres">
      <dgm:prSet presAssocID="{044D3417-4BDA-46F7-9C67-6F03149FD2AE}" presName="parTxOnlySpace" presStyleCnt="0"/>
      <dgm:spPr/>
    </dgm:pt>
    <dgm:pt modelId="{7A393DAB-8C4D-4E1D-A2D9-09EA2ABF7287}" type="pres">
      <dgm:prSet presAssocID="{D8E32F73-BA62-46F8-BEE5-A607360344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FBBAFC-D5DF-4886-AC08-14D87C949D1A}" type="pres">
      <dgm:prSet presAssocID="{3783C047-3617-4F98-A072-16BF7AFE3A3F}" presName="parTxOnlySpace" presStyleCnt="0"/>
      <dgm:spPr/>
    </dgm:pt>
    <dgm:pt modelId="{310D458F-40DD-4D45-9625-17120C0A2DC0}" type="pres">
      <dgm:prSet presAssocID="{1EE1ADC3-A421-4822-8CB0-54CDB631242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FA0023-232D-4693-97F4-39FBC62D8977}" type="presOf" srcId="{1EE1ADC3-A421-4822-8CB0-54CDB631242C}" destId="{310D458F-40DD-4D45-9625-17120C0A2DC0}" srcOrd="0" destOrd="0" presId="urn:microsoft.com/office/officeart/2005/8/layout/chevron1"/>
    <dgm:cxn modelId="{78E1982F-704A-4413-B8B9-384034656325}" srcId="{F981308C-5EA2-4AA5-9C93-F0815B68A817}" destId="{2731F10A-60DE-4264-A794-5C6C720B6908}" srcOrd="1" destOrd="0" parTransId="{87636AE7-E4B1-4A6B-950A-E89DC98CD387}" sibTransId="{044D3417-4BDA-46F7-9C67-6F03149FD2AE}"/>
    <dgm:cxn modelId="{CDCAB047-0BD7-4821-9BAE-CC3AF5C71520}" srcId="{F981308C-5EA2-4AA5-9C93-F0815B68A817}" destId="{1EE1ADC3-A421-4822-8CB0-54CDB631242C}" srcOrd="3" destOrd="0" parTransId="{DB1B4A30-CAC4-44E8-9EFF-557E93C5AFBA}" sibTransId="{8AA6CD82-7BCC-4F0D-8AA4-797169C15016}"/>
    <dgm:cxn modelId="{74DC7C55-B027-42D3-9F94-CA6876AEE17C}" type="presOf" srcId="{9774EEE8-2CB0-4682-B7D8-2F9AE1C29BC4}" destId="{82EBC3D0-8DEF-48A5-B686-FD642DAD58AE}" srcOrd="0" destOrd="0" presId="urn:microsoft.com/office/officeart/2005/8/layout/chevron1"/>
    <dgm:cxn modelId="{CCCF369E-B848-4DAE-B1EC-45165508073D}" srcId="{F981308C-5EA2-4AA5-9C93-F0815B68A817}" destId="{D8E32F73-BA62-46F8-BEE5-A6073603449F}" srcOrd="2" destOrd="0" parTransId="{04CF3E53-5ACD-487B-AF0B-5CD3236102D3}" sibTransId="{3783C047-3617-4F98-A072-16BF7AFE3A3F}"/>
    <dgm:cxn modelId="{6B13AA9F-74EF-4B77-B423-BD4632C6483B}" type="presOf" srcId="{F981308C-5EA2-4AA5-9C93-F0815B68A817}" destId="{37C08E3A-B2CB-4BFF-958D-60324D93C532}" srcOrd="0" destOrd="0" presId="urn:microsoft.com/office/officeart/2005/8/layout/chevron1"/>
    <dgm:cxn modelId="{133318B4-D53E-4C09-9FB7-ED5230FC5C07}" srcId="{F981308C-5EA2-4AA5-9C93-F0815B68A817}" destId="{9774EEE8-2CB0-4682-B7D8-2F9AE1C29BC4}" srcOrd="0" destOrd="0" parTransId="{40D8C7DE-2A75-40A1-B475-8A6A1794AC27}" sibTransId="{C3B09E88-9EF8-4978-A190-B20846D426DB}"/>
    <dgm:cxn modelId="{54C89BBF-0866-4E1F-B315-C405922397A6}" type="presOf" srcId="{D8E32F73-BA62-46F8-BEE5-A6073603449F}" destId="{7A393DAB-8C4D-4E1D-A2D9-09EA2ABF7287}" srcOrd="0" destOrd="0" presId="urn:microsoft.com/office/officeart/2005/8/layout/chevron1"/>
    <dgm:cxn modelId="{B212EFE8-257E-425A-9BF9-6D0A4C2022A7}" type="presOf" srcId="{2731F10A-60DE-4264-A794-5C6C720B6908}" destId="{83AC85C7-A043-4B2C-B97A-F2C182B82240}" srcOrd="0" destOrd="0" presId="urn:microsoft.com/office/officeart/2005/8/layout/chevron1"/>
    <dgm:cxn modelId="{A553E658-97A7-40C7-BBED-74A370B2517A}" type="presParOf" srcId="{37C08E3A-B2CB-4BFF-958D-60324D93C532}" destId="{82EBC3D0-8DEF-48A5-B686-FD642DAD58AE}" srcOrd="0" destOrd="0" presId="urn:microsoft.com/office/officeart/2005/8/layout/chevron1"/>
    <dgm:cxn modelId="{772B230A-84FE-4C3F-97B9-AF4643786B78}" type="presParOf" srcId="{37C08E3A-B2CB-4BFF-958D-60324D93C532}" destId="{A07C45D5-F0F3-4411-840D-940053AE5652}" srcOrd="1" destOrd="0" presId="urn:microsoft.com/office/officeart/2005/8/layout/chevron1"/>
    <dgm:cxn modelId="{C4E71D21-8C57-438C-901C-F7C895FE00D8}" type="presParOf" srcId="{37C08E3A-B2CB-4BFF-958D-60324D93C532}" destId="{83AC85C7-A043-4B2C-B97A-F2C182B82240}" srcOrd="2" destOrd="0" presId="urn:microsoft.com/office/officeart/2005/8/layout/chevron1"/>
    <dgm:cxn modelId="{A04715DE-99C0-473B-BEE7-A10F9C28FE82}" type="presParOf" srcId="{37C08E3A-B2CB-4BFF-958D-60324D93C532}" destId="{49C910B0-14B7-44E3-8D77-1E3A211CBE25}" srcOrd="3" destOrd="0" presId="urn:microsoft.com/office/officeart/2005/8/layout/chevron1"/>
    <dgm:cxn modelId="{77F8FAA5-0844-4C0B-B2E2-28E1D94BCEA0}" type="presParOf" srcId="{37C08E3A-B2CB-4BFF-958D-60324D93C532}" destId="{7A393DAB-8C4D-4E1D-A2D9-09EA2ABF7287}" srcOrd="4" destOrd="0" presId="urn:microsoft.com/office/officeart/2005/8/layout/chevron1"/>
    <dgm:cxn modelId="{235E470F-A635-45A0-A31A-F1C9F79C924A}" type="presParOf" srcId="{37C08E3A-B2CB-4BFF-958D-60324D93C532}" destId="{97FBBAFC-D5DF-4886-AC08-14D87C949D1A}" srcOrd="5" destOrd="0" presId="urn:microsoft.com/office/officeart/2005/8/layout/chevron1"/>
    <dgm:cxn modelId="{ADCBA5DF-686E-4407-A229-46466C1B426B}" type="presParOf" srcId="{37C08E3A-B2CB-4BFF-958D-60324D93C532}" destId="{310D458F-40DD-4D45-9625-17120C0A2D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1308C-5EA2-4AA5-9C93-F0815B68A8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74EEE8-2CB0-4682-B7D8-2F9AE1C29BC4}">
      <dgm:prSet phldrT="[Texte]"/>
      <dgm:spPr/>
      <dgm:t>
        <a:bodyPr/>
        <a:lstStyle/>
        <a:p>
          <a:r>
            <a:rPr lang="fr-FR"/>
            <a:t>LTS </a:t>
          </a:r>
          <a:r>
            <a:rPr lang="fr-FR" err="1"/>
            <a:t>overview</a:t>
          </a:r>
          <a:endParaRPr lang="fr-FR"/>
        </a:p>
      </dgm:t>
    </dgm:pt>
    <dgm:pt modelId="{40D8C7DE-2A75-40A1-B475-8A6A1794AC27}" type="parTrans" cxnId="{133318B4-D53E-4C09-9FB7-ED5230FC5C07}">
      <dgm:prSet/>
      <dgm:spPr/>
      <dgm:t>
        <a:bodyPr/>
        <a:lstStyle/>
        <a:p>
          <a:endParaRPr lang="fr-FR"/>
        </a:p>
      </dgm:t>
    </dgm:pt>
    <dgm:pt modelId="{C3B09E88-9EF8-4978-A190-B20846D426DB}" type="sibTrans" cxnId="{133318B4-D53E-4C09-9FB7-ED5230FC5C07}">
      <dgm:prSet/>
      <dgm:spPr/>
      <dgm:t>
        <a:bodyPr/>
        <a:lstStyle/>
        <a:p>
          <a:endParaRPr lang="fr-FR"/>
        </a:p>
      </dgm:t>
    </dgm:pt>
    <dgm:pt modelId="{2731F10A-60DE-4264-A794-5C6C720B6908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Climate </a:t>
          </a:r>
          <a:r>
            <a:rPr lang="fr-FR" err="1"/>
            <a:t>investments</a:t>
          </a:r>
          <a:endParaRPr lang="fr-FR"/>
        </a:p>
      </dgm:t>
    </dgm:pt>
    <dgm:pt modelId="{87636AE7-E4B1-4A6B-950A-E89DC98CD387}" type="parTrans" cxnId="{78E1982F-704A-4413-B8B9-384034656325}">
      <dgm:prSet/>
      <dgm:spPr/>
      <dgm:t>
        <a:bodyPr/>
        <a:lstStyle/>
        <a:p>
          <a:endParaRPr lang="fr-FR"/>
        </a:p>
      </dgm:t>
    </dgm:pt>
    <dgm:pt modelId="{044D3417-4BDA-46F7-9C67-6F03149FD2AE}" type="sibTrans" cxnId="{78E1982F-704A-4413-B8B9-384034656325}">
      <dgm:prSet/>
      <dgm:spPr/>
      <dgm:t>
        <a:bodyPr/>
        <a:lstStyle/>
        <a:p>
          <a:endParaRPr lang="fr-FR"/>
        </a:p>
      </dgm:t>
    </dgm:pt>
    <dgm:pt modelId="{D8E32F73-BA62-46F8-BEE5-A6073603449F}">
      <dgm:prSet phldrT="[Texte]"/>
      <dgm:spPr>
        <a:solidFill>
          <a:schemeClr val="accent4"/>
        </a:solidFill>
      </dgm:spPr>
      <dgm:t>
        <a:bodyPr/>
        <a:lstStyle/>
        <a:p>
          <a:r>
            <a:rPr lang="fr-FR" err="1"/>
            <a:t>Policies</a:t>
          </a:r>
          <a:r>
            <a:rPr lang="fr-FR"/>
            <a:t> &amp; </a:t>
          </a:r>
          <a:r>
            <a:rPr lang="fr-FR" err="1"/>
            <a:t>Financing</a:t>
          </a:r>
          <a:endParaRPr lang="fr-FR"/>
        </a:p>
      </dgm:t>
    </dgm:pt>
    <dgm:pt modelId="{04CF3E53-5ACD-487B-AF0B-5CD3236102D3}" type="parTrans" cxnId="{CCCF369E-B848-4DAE-B1EC-45165508073D}">
      <dgm:prSet/>
      <dgm:spPr/>
      <dgm:t>
        <a:bodyPr/>
        <a:lstStyle/>
        <a:p>
          <a:endParaRPr lang="fr-FR"/>
        </a:p>
      </dgm:t>
    </dgm:pt>
    <dgm:pt modelId="{3783C047-3617-4F98-A072-16BF7AFE3A3F}" type="sibTrans" cxnId="{CCCF369E-B848-4DAE-B1EC-45165508073D}">
      <dgm:prSet/>
      <dgm:spPr/>
      <dgm:t>
        <a:bodyPr/>
        <a:lstStyle/>
        <a:p>
          <a:endParaRPr lang="fr-FR"/>
        </a:p>
      </dgm:t>
    </dgm:pt>
    <dgm:pt modelId="{1EE1ADC3-A421-4822-8CB0-54CDB631242C}">
      <dgm:prSet phldrT="[Texte]"/>
      <dgm:spPr>
        <a:solidFill>
          <a:schemeClr val="accent6"/>
        </a:solidFill>
      </dgm:spPr>
      <dgm:t>
        <a:bodyPr/>
        <a:lstStyle/>
        <a:p>
          <a:r>
            <a:rPr lang="fr-FR"/>
            <a:t>Macro implications</a:t>
          </a:r>
        </a:p>
      </dgm:t>
    </dgm:pt>
    <dgm:pt modelId="{DB1B4A30-CAC4-44E8-9EFF-557E93C5AFBA}" type="parTrans" cxnId="{CDCAB047-0BD7-4821-9BAE-CC3AF5C71520}">
      <dgm:prSet/>
      <dgm:spPr/>
      <dgm:t>
        <a:bodyPr/>
        <a:lstStyle/>
        <a:p>
          <a:endParaRPr lang="fr-FR"/>
        </a:p>
      </dgm:t>
    </dgm:pt>
    <dgm:pt modelId="{8AA6CD82-7BCC-4F0D-8AA4-797169C15016}" type="sibTrans" cxnId="{CDCAB047-0BD7-4821-9BAE-CC3AF5C71520}">
      <dgm:prSet/>
      <dgm:spPr/>
      <dgm:t>
        <a:bodyPr/>
        <a:lstStyle/>
        <a:p>
          <a:endParaRPr lang="fr-FR"/>
        </a:p>
      </dgm:t>
    </dgm:pt>
    <dgm:pt modelId="{37C08E3A-B2CB-4BFF-958D-60324D93C532}" type="pres">
      <dgm:prSet presAssocID="{F981308C-5EA2-4AA5-9C93-F0815B68A817}" presName="Name0" presStyleCnt="0">
        <dgm:presLayoutVars>
          <dgm:dir/>
          <dgm:animLvl val="lvl"/>
          <dgm:resizeHandles val="exact"/>
        </dgm:presLayoutVars>
      </dgm:prSet>
      <dgm:spPr/>
    </dgm:pt>
    <dgm:pt modelId="{82EBC3D0-8DEF-48A5-B686-FD642DAD58AE}" type="pres">
      <dgm:prSet presAssocID="{9774EEE8-2CB0-4682-B7D8-2F9AE1C29B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7C45D5-F0F3-4411-840D-940053AE5652}" type="pres">
      <dgm:prSet presAssocID="{C3B09E88-9EF8-4978-A190-B20846D426DB}" presName="parTxOnlySpace" presStyleCnt="0"/>
      <dgm:spPr/>
    </dgm:pt>
    <dgm:pt modelId="{83AC85C7-A043-4B2C-B97A-F2C182B82240}" type="pres">
      <dgm:prSet presAssocID="{2731F10A-60DE-4264-A794-5C6C720B69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C910B0-14B7-44E3-8D77-1E3A211CBE25}" type="pres">
      <dgm:prSet presAssocID="{044D3417-4BDA-46F7-9C67-6F03149FD2AE}" presName="parTxOnlySpace" presStyleCnt="0"/>
      <dgm:spPr/>
    </dgm:pt>
    <dgm:pt modelId="{7A393DAB-8C4D-4E1D-A2D9-09EA2ABF7287}" type="pres">
      <dgm:prSet presAssocID="{D8E32F73-BA62-46F8-BEE5-A607360344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FBBAFC-D5DF-4886-AC08-14D87C949D1A}" type="pres">
      <dgm:prSet presAssocID="{3783C047-3617-4F98-A072-16BF7AFE3A3F}" presName="parTxOnlySpace" presStyleCnt="0"/>
      <dgm:spPr/>
    </dgm:pt>
    <dgm:pt modelId="{310D458F-40DD-4D45-9625-17120C0A2DC0}" type="pres">
      <dgm:prSet presAssocID="{1EE1ADC3-A421-4822-8CB0-54CDB631242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FA0023-232D-4693-97F4-39FBC62D8977}" type="presOf" srcId="{1EE1ADC3-A421-4822-8CB0-54CDB631242C}" destId="{310D458F-40DD-4D45-9625-17120C0A2DC0}" srcOrd="0" destOrd="0" presId="urn:microsoft.com/office/officeart/2005/8/layout/chevron1"/>
    <dgm:cxn modelId="{78E1982F-704A-4413-B8B9-384034656325}" srcId="{F981308C-5EA2-4AA5-9C93-F0815B68A817}" destId="{2731F10A-60DE-4264-A794-5C6C720B6908}" srcOrd="1" destOrd="0" parTransId="{87636AE7-E4B1-4A6B-950A-E89DC98CD387}" sibTransId="{044D3417-4BDA-46F7-9C67-6F03149FD2AE}"/>
    <dgm:cxn modelId="{CDCAB047-0BD7-4821-9BAE-CC3AF5C71520}" srcId="{F981308C-5EA2-4AA5-9C93-F0815B68A817}" destId="{1EE1ADC3-A421-4822-8CB0-54CDB631242C}" srcOrd="3" destOrd="0" parTransId="{DB1B4A30-CAC4-44E8-9EFF-557E93C5AFBA}" sibTransId="{8AA6CD82-7BCC-4F0D-8AA4-797169C15016}"/>
    <dgm:cxn modelId="{74DC7C55-B027-42D3-9F94-CA6876AEE17C}" type="presOf" srcId="{9774EEE8-2CB0-4682-B7D8-2F9AE1C29BC4}" destId="{82EBC3D0-8DEF-48A5-B686-FD642DAD58AE}" srcOrd="0" destOrd="0" presId="urn:microsoft.com/office/officeart/2005/8/layout/chevron1"/>
    <dgm:cxn modelId="{CCCF369E-B848-4DAE-B1EC-45165508073D}" srcId="{F981308C-5EA2-4AA5-9C93-F0815B68A817}" destId="{D8E32F73-BA62-46F8-BEE5-A6073603449F}" srcOrd="2" destOrd="0" parTransId="{04CF3E53-5ACD-487B-AF0B-5CD3236102D3}" sibTransId="{3783C047-3617-4F98-A072-16BF7AFE3A3F}"/>
    <dgm:cxn modelId="{6B13AA9F-74EF-4B77-B423-BD4632C6483B}" type="presOf" srcId="{F981308C-5EA2-4AA5-9C93-F0815B68A817}" destId="{37C08E3A-B2CB-4BFF-958D-60324D93C532}" srcOrd="0" destOrd="0" presId="urn:microsoft.com/office/officeart/2005/8/layout/chevron1"/>
    <dgm:cxn modelId="{133318B4-D53E-4C09-9FB7-ED5230FC5C07}" srcId="{F981308C-5EA2-4AA5-9C93-F0815B68A817}" destId="{9774EEE8-2CB0-4682-B7D8-2F9AE1C29BC4}" srcOrd="0" destOrd="0" parTransId="{40D8C7DE-2A75-40A1-B475-8A6A1794AC27}" sibTransId="{C3B09E88-9EF8-4978-A190-B20846D426DB}"/>
    <dgm:cxn modelId="{54C89BBF-0866-4E1F-B315-C405922397A6}" type="presOf" srcId="{D8E32F73-BA62-46F8-BEE5-A6073603449F}" destId="{7A393DAB-8C4D-4E1D-A2D9-09EA2ABF7287}" srcOrd="0" destOrd="0" presId="urn:microsoft.com/office/officeart/2005/8/layout/chevron1"/>
    <dgm:cxn modelId="{B212EFE8-257E-425A-9BF9-6D0A4C2022A7}" type="presOf" srcId="{2731F10A-60DE-4264-A794-5C6C720B6908}" destId="{83AC85C7-A043-4B2C-B97A-F2C182B82240}" srcOrd="0" destOrd="0" presId="urn:microsoft.com/office/officeart/2005/8/layout/chevron1"/>
    <dgm:cxn modelId="{A553E658-97A7-40C7-BBED-74A370B2517A}" type="presParOf" srcId="{37C08E3A-B2CB-4BFF-958D-60324D93C532}" destId="{82EBC3D0-8DEF-48A5-B686-FD642DAD58AE}" srcOrd="0" destOrd="0" presId="urn:microsoft.com/office/officeart/2005/8/layout/chevron1"/>
    <dgm:cxn modelId="{772B230A-84FE-4C3F-97B9-AF4643786B78}" type="presParOf" srcId="{37C08E3A-B2CB-4BFF-958D-60324D93C532}" destId="{A07C45D5-F0F3-4411-840D-940053AE5652}" srcOrd="1" destOrd="0" presId="urn:microsoft.com/office/officeart/2005/8/layout/chevron1"/>
    <dgm:cxn modelId="{C4E71D21-8C57-438C-901C-F7C895FE00D8}" type="presParOf" srcId="{37C08E3A-B2CB-4BFF-958D-60324D93C532}" destId="{83AC85C7-A043-4B2C-B97A-F2C182B82240}" srcOrd="2" destOrd="0" presId="urn:microsoft.com/office/officeart/2005/8/layout/chevron1"/>
    <dgm:cxn modelId="{A04715DE-99C0-473B-BEE7-A10F9C28FE82}" type="presParOf" srcId="{37C08E3A-B2CB-4BFF-958D-60324D93C532}" destId="{49C910B0-14B7-44E3-8D77-1E3A211CBE25}" srcOrd="3" destOrd="0" presId="urn:microsoft.com/office/officeart/2005/8/layout/chevron1"/>
    <dgm:cxn modelId="{77F8FAA5-0844-4C0B-B2E2-28E1D94BCEA0}" type="presParOf" srcId="{37C08E3A-B2CB-4BFF-958D-60324D93C532}" destId="{7A393DAB-8C4D-4E1D-A2D9-09EA2ABF7287}" srcOrd="4" destOrd="0" presId="urn:microsoft.com/office/officeart/2005/8/layout/chevron1"/>
    <dgm:cxn modelId="{235E470F-A635-45A0-A31A-F1C9F79C924A}" type="presParOf" srcId="{37C08E3A-B2CB-4BFF-958D-60324D93C532}" destId="{97FBBAFC-D5DF-4886-AC08-14D87C949D1A}" srcOrd="5" destOrd="0" presId="urn:microsoft.com/office/officeart/2005/8/layout/chevron1"/>
    <dgm:cxn modelId="{ADCBA5DF-686E-4407-A229-46466C1B426B}" type="presParOf" srcId="{37C08E3A-B2CB-4BFF-958D-60324D93C532}" destId="{310D458F-40DD-4D45-9625-17120C0A2D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1308C-5EA2-4AA5-9C93-F0815B68A8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74EEE8-2CB0-4682-B7D8-2F9AE1C29BC4}">
      <dgm:prSet phldrT="[Texte]"/>
      <dgm:spPr/>
      <dgm:t>
        <a:bodyPr/>
        <a:lstStyle/>
        <a:p>
          <a:r>
            <a:rPr lang="fr-FR"/>
            <a:t>LTS </a:t>
          </a:r>
          <a:r>
            <a:rPr lang="fr-FR" err="1"/>
            <a:t>overview</a:t>
          </a:r>
          <a:endParaRPr lang="fr-FR"/>
        </a:p>
      </dgm:t>
    </dgm:pt>
    <dgm:pt modelId="{40D8C7DE-2A75-40A1-B475-8A6A1794AC27}" type="parTrans" cxnId="{133318B4-D53E-4C09-9FB7-ED5230FC5C07}">
      <dgm:prSet/>
      <dgm:spPr/>
      <dgm:t>
        <a:bodyPr/>
        <a:lstStyle/>
        <a:p>
          <a:endParaRPr lang="fr-FR"/>
        </a:p>
      </dgm:t>
    </dgm:pt>
    <dgm:pt modelId="{C3B09E88-9EF8-4978-A190-B20846D426DB}" type="sibTrans" cxnId="{133318B4-D53E-4C09-9FB7-ED5230FC5C07}">
      <dgm:prSet/>
      <dgm:spPr/>
      <dgm:t>
        <a:bodyPr/>
        <a:lstStyle/>
        <a:p>
          <a:endParaRPr lang="fr-FR"/>
        </a:p>
      </dgm:t>
    </dgm:pt>
    <dgm:pt modelId="{2731F10A-60DE-4264-A794-5C6C720B6908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Climate </a:t>
          </a:r>
          <a:r>
            <a:rPr lang="fr-FR" err="1"/>
            <a:t>investments</a:t>
          </a:r>
          <a:endParaRPr lang="fr-FR"/>
        </a:p>
      </dgm:t>
    </dgm:pt>
    <dgm:pt modelId="{87636AE7-E4B1-4A6B-950A-E89DC98CD387}" type="parTrans" cxnId="{78E1982F-704A-4413-B8B9-384034656325}">
      <dgm:prSet/>
      <dgm:spPr/>
      <dgm:t>
        <a:bodyPr/>
        <a:lstStyle/>
        <a:p>
          <a:endParaRPr lang="fr-FR"/>
        </a:p>
      </dgm:t>
    </dgm:pt>
    <dgm:pt modelId="{044D3417-4BDA-46F7-9C67-6F03149FD2AE}" type="sibTrans" cxnId="{78E1982F-704A-4413-B8B9-384034656325}">
      <dgm:prSet/>
      <dgm:spPr/>
      <dgm:t>
        <a:bodyPr/>
        <a:lstStyle/>
        <a:p>
          <a:endParaRPr lang="fr-FR"/>
        </a:p>
      </dgm:t>
    </dgm:pt>
    <dgm:pt modelId="{D8E32F73-BA62-46F8-BEE5-A6073603449F}">
      <dgm:prSet phldrT="[Texte]"/>
      <dgm:spPr>
        <a:solidFill>
          <a:schemeClr val="accent4"/>
        </a:solidFill>
      </dgm:spPr>
      <dgm:t>
        <a:bodyPr/>
        <a:lstStyle/>
        <a:p>
          <a:r>
            <a:rPr lang="fr-FR" err="1"/>
            <a:t>Policies</a:t>
          </a:r>
          <a:r>
            <a:rPr lang="fr-FR"/>
            <a:t> &amp; </a:t>
          </a:r>
          <a:r>
            <a:rPr lang="fr-FR" err="1"/>
            <a:t>Financing</a:t>
          </a:r>
          <a:endParaRPr lang="fr-FR"/>
        </a:p>
      </dgm:t>
    </dgm:pt>
    <dgm:pt modelId="{04CF3E53-5ACD-487B-AF0B-5CD3236102D3}" type="parTrans" cxnId="{CCCF369E-B848-4DAE-B1EC-45165508073D}">
      <dgm:prSet/>
      <dgm:spPr/>
      <dgm:t>
        <a:bodyPr/>
        <a:lstStyle/>
        <a:p>
          <a:endParaRPr lang="fr-FR"/>
        </a:p>
      </dgm:t>
    </dgm:pt>
    <dgm:pt modelId="{3783C047-3617-4F98-A072-16BF7AFE3A3F}" type="sibTrans" cxnId="{CCCF369E-B848-4DAE-B1EC-45165508073D}">
      <dgm:prSet/>
      <dgm:spPr/>
      <dgm:t>
        <a:bodyPr/>
        <a:lstStyle/>
        <a:p>
          <a:endParaRPr lang="fr-FR"/>
        </a:p>
      </dgm:t>
    </dgm:pt>
    <dgm:pt modelId="{1EE1ADC3-A421-4822-8CB0-54CDB631242C}">
      <dgm:prSet phldrT="[Texte]"/>
      <dgm:spPr>
        <a:solidFill>
          <a:schemeClr val="accent6"/>
        </a:solidFill>
      </dgm:spPr>
      <dgm:t>
        <a:bodyPr/>
        <a:lstStyle/>
        <a:p>
          <a:r>
            <a:rPr lang="fr-FR"/>
            <a:t>Macro implications</a:t>
          </a:r>
        </a:p>
      </dgm:t>
    </dgm:pt>
    <dgm:pt modelId="{DB1B4A30-CAC4-44E8-9EFF-557E93C5AFBA}" type="parTrans" cxnId="{CDCAB047-0BD7-4821-9BAE-CC3AF5C71520}">
      <dgm:prSet/>
      <dgm:spPr/>
      <dgm:t>
        <a:bodyPr/>
        <a:lstStyle/>
        <a:p>
          <a:endParaRPr lang="fr-FR"/>
        </a:p>
      </dgm:t>
    </dgm:pt>
    <dgm:pt modelId="{8AA6CD82-7BCC-4F0D-8AA4-797169C15016}" type="sibTrans" cxnId="{CDCAB047-0BD7-4821-9BAE-CC3AF5C71520}">
      <dgm:prSet/>
      <dgm:spPr/>
      <dgm:t>
        <a:bodyPr/>
        <a:lstStyle/>
        <a:p>
          <a:endParaRPr lang="fr-FR"/>
        </a:p>
      </dgm:t>
    </dgm:pt>
    <dgm:pt modelId="{37C08E3A-B2CB-4BFF-958D-60324D93C532}" type="pres">
      <dgm:prSet presAssocID="{F981308C-5EA2-4AA5-9C93-F0815B68A817}" presName="Name0" presStyleCnt="0">
        <dgm:presLayoutVars>
          <dgm:dir/>
          <dgm:animLvl val="lvl"/>
          <dgm:resizeHandles val="exact"/>
        </dgm:presLayoutVars>
      </dgm:prSet>
      <dgm:spPr/>
    </dgm:pt>
    <dgm:pt modelId="{82EBC3D0-8DEF-48A5-B686-FD642DAD58AE}" type="pres">
      <dgm:prSet presAssocID="{9774EEE8-2CB0-4682-B7D8-2F9AE1C29B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7C45D5-F0F3-4411-840D-940053AE5652}" type="pres">
      <dgm:prSet presAssocID="{C3B09E88-9EF8-4978-A190-B20846D426DB}" presName="parTxOnlySpace" presStyleCnt="0"/>
      <dgm:spPr/>
    </dgm:pt>
    <dgm:pt modelId="{83AC85C7-A043-4B2C-B97A-F2C182B82240}" type="pres">
      <dgm:prSet presAssocID="{2731F10A-60DE-4264-A794-5C6C720B69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C910B0-14B7-44E3-8D77-1E3A211CBE25}" type="pres">
      <dgm:prSet presAssocID="{044D3417-4BDA-46F7-9C67-6F03149FD2AE}" presName="parTxOnlySpace" presStyleCnt="0"/>
      <dgm:spPr/>
    </dgm:pt>
    <dgm:pt modelId="{7A393DAB-8C4D-4E1D-A2D9-09EA2ABF7287}" type="pres">
      <dgm:prSet presAssocID="{D8E32F73-BA62-46F8-BEE5-A607360344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FBBAFC-D5DF-4886-AC08-14D87C949D1A}" type="pres">
      <dgm:prSet presAssocID="{3783C047-3617-4F98-A072-16BF7AFE3A3F}" presName="parTxOnlySpace" presStyleCnt="0"/>
      <dgm:spPr/>
    </dgm:pt>
    <dgm:pt modelId="{310D458F-40DD-4D45-9625-17120C0A2DC0}" type="pres">
      <dgm:prSet presAssocID="{1EE1ADC3-A421-4822-8CB0-54CDB631242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FA0023-232D-4693-97F4-39FBC62D8977}" type="presOf" srcId="{1EE1ADC3-A421-4822-8CB0-54CDB631242C}" destId="{310D458F-40DD-4D45-9625-17120C0A2DC0}" srcOrd="0" destOrd="0" presId="urn:microsoft.com/office/officeart/2005/8/layout/chevron1"/>
    <dgm:cxn modelId="{78E1982F-704A-4413-B8B9-384034656325}" srcId="{F981308C-5EA2-4AA5-9C93-F0815B68A817}" destId="{2731F10A-60DE-4264-A794-5C6C720B6908}" srcOrd="1" destOrd="0" parTransId="{87636AE7-E4B1-4A6B-950A-E89DC98CD387}" sibTransId="{044D3417-4BDA-46F7-9C67-6F03149FD2AE}"/>
    <dgm:cxn modelId="{CDCAB047-0BD7-4821-9BAE-CC3AF5C71520}" srcId="{F981308C-5EA2-4AA5-9C93-F0815B68A817}" destId="{1EE1ADC3-A421-4822-8CB0-54CDB631242C}" srcOrd="3" destOrd="0" parTransId="{DB1B4A30-CAC4-44E8-9EFF-557E93C5AFBA}" sibTransId="{8AA6CD82-7BCC-4F0D-8AA4-797169C15016}"/>
    <dgm:cxn modelId="{74DC7C55-B027-42D3-9F94-CA6876AEE17C}" type="presOf" srcId="{9774EEE8-2CB0-4682-B7D8-2F9AE1C29BC4}" destId="{82EBC3D0-8DEF-48A5-B686-FD642DAD58AE}" srcOrd="0" destOrd="0" presId="urn:microsoft.com/office/officeart/2005/8/layout/chevron1"/>
    <dgm:cxn modelId="{CCCF369E-B848-4DAE-B1EC-45165508073D}" srcId="{F981308C-5EA2-4AA5-9C93-F0815B68A817}" destId="{D8E32F73-BA62-46F8-BEE5-A6073603449F}" srcOrd="2" destOrd="0" parTransId="{04CF3E53-5ACD-487B-AF0B-5CD3236102D3}" sibTransId="{3783C047-3617-4F98-A072-16BF7AFE3A3F}"/>
    <dgm:cxn modelId="{6B13AA9F-74EF-4B77-B423-BD4632C6483B}" type="presOf" srcId="{F981308C-5EA2-4AA5-9C93-F0815B68A817}" destId="{37C08E3A-B2CB-4BFF-958D-60324D93C532}" srcOrd="0" destOrd="0" presId="urn:microsoft.com/office/officeart/2005/8/layout/chevron1"/>
    <dgm:cxn modelId="{133318B4-D53E-4C09-9FB7-ED5230FC5C07}" srcId="{F981308C-5EA2-4AA5-9C93-F0815B68A817}" destId="{9774EEE8-2CB0-4682-B7D8-2F9AE1C29BC4}" srcOrd="0" destOrd="0" parTransId="{40D8C7DE-2A75-40A1-B475-8A6A1794AC27}" sibTransId="{C3B09E88-9EF8-4978-A190-B20846D426DB}"/>
    <dgm:cxn modelId="{54C89BBF-0866-4E1F-B315-C405922397A6}" type="presOf" srcId="{D8E32F73-BA62-46F8-BEE5-A6073603449F}" destId="{7A393DAB-8C4D-4E1D-A2D9-09EA2ABF7287}" srcOrd="0" destOrd="0" presId="urn:microsoft.com/office/officeart/2005/8/layout/chevron1"/>
    <dgm:cxn modelId="{B212EFE8-257E-425A-9BF9-6D0A4C2022A7}" type="presOf" srcId="{2731F10A-60DE-4264-A794-5C6C720B6908}" destId="{83AC85C7-A043-4B2C-B97A-F2C182B82240}" srcOrd="0" destOrd="0" presId="urn:microsoft.com/office/officeart/2005/8/layout/chevron1"/>
    <dgm:cxn modelId="{A553E658-97A7-40C7-BBED-74A370B2517A}" type="presParOf" srcId="{37C08E3A-B2CB-4BFF-958D-60324D93C532}" destId="{82EBC3D0-8DEF-48A5-B686-FD642DAD58AE}" srcOrd="0" destOrd="0" presId="urn:microsoft.com/office/officeart/2005/8/layout/chevron1"/>
    <dgm:cxn modelId="{772B230A-84FE-4C3F-97B9-AF4643786B78}" type="presParOf" srcId="{37C08E3A-B2CB-4BFF-958D-60324D93C532}" destId="{A07C45D5-F0F3-4411-840D-940053AE5652}" srcOrd="1" destOrd="0" presId="urn:microsoft.com/office/officeart/2005/8/layout/chevron1"/>
    <dgm:cxn modelId="{C4E71D21-8C57-438C-901C-F7C895FE00D8}" type="presParOf" srcId="{37C08E3A-B2CB-4BFF-958D-60324D93C532}" destId="{83AC85C7-A043-4B2C-B97A-F2C182B82240}" srcOrd="2" destOrd="0" presId="urn:microsoft.com/office/officeart/2005/8/layout/chevron1"/>
    <dgm:cxn modelId="{A04715DE-99C0-473B-BEE7-A10F9C28FE82}" type="presParOf" srcId="{37C08E3A-B2CB-4BFF-958D-60324D93C532}" destId="{49C910B0-14B7-44E3-8D77-1E3A211CBE25}" srcOrd="3" destOrd="0" presId="urn:microsoft.com/office/officeart/2005/8/layout/chevron1"/>
    <dgm:cxn modelId="{77F8FAA5-0844-4C0B-B2E2-28E1D94BCEA0}" type="presParOf" srcId="{37C08E3A-B2CB-4BFF-958D-60324D93C532}" destId="{7A393DAB-8C4D-4E1D-A2D9-09EA2ABF7287}" srcOrd="4" destOrd="0" presId="urn:microsoft.com/office/officeart/2005/8/layout/chevron1"/>
    <dgm:cxn modelId="{235E470F-A635-45A0-A31A-F1C9F79C924A}" type="presParOf" srcId="{37C08E3A-B2CB-4BFF-958D-60324D93C532}" destId="{97FBBAFC-D5DF-4886-AC08-14D87C949D1A}" srcOrd="5" destOrd="0" presId="urn:microsoft.com/office/officeart/2005/8/layout/chevron1"/>
    <dgm:cxn modelId="{ADCBA5DF-686E-4407-A229-46466C1B426B}" type="presParOf" srcId="{37C08E3A-B2CB-4BFF-958D-60324D93C532}" destId="{310D458F-40DD-4D45-9625-17120C0A2D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1308C-5EA2-4AA5-9C93-F0815B68A8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74EEE8-2CB0-4682-B7D8-2F9AE1C29BC4}">
      <dgm:prSet phldrT="[Texte]"/>
      <dgm:spPr/>
      <dgm:t>
        <a:bodyPr/>
        <a:lstStyle/>
        <a:p>
          <a:r>
            <a:rPr lang="fr-FR"/>
            <a:t>LTS </a:t>
          </a:r>
          <a:r>
            <a:rPr lang="fr-FR" err="1"/>
            <a:t>overview</a:t>
          </a:r>
          <a:endParaRPr lang="fr-FR"/>
        </a:p>
      </dgm:t>
    </dgm:pt>
    <dgm:pt modelId="{40D8C7DE-2A75-40A1-B475-8A6A1794AC27}" type="parTrans" cxnId="{133318B4-D53E-4C09-9FB7-ED5230FC5C07}">
      <dgm:prSet/>
      <dgm:spPr/>
      <dgm:t>
        <a:bodyPr/>
        <a:lstStyle/>
        <a:p>
          <a:endParaRPr lang="fr-FR"/>
        </a:p>
      </dgm:t>
    </dgm:pt>
    <dgm:pt modelId="{C3B09E88-9EF8-4978-A190-B20846D426DB}" type="sibTrans" cxnId="{133318B4-D53E-4C09-9FB7-ED5230FC5C07}">
      <dgm:prSet/>
      <dgm:spPr/>
      <dgm:t>
        <a:bodyPr/>
        <a:lstStyle/>
        <a:p>
          <a:endParaRPr lang="fr-FR"/>
        </a:p>
      </dgm:t>
    </dgm:pt>
    <dgm:pt modelId="{2731F10A-60DE-4264-A794-5C6C720B6908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Climate </a:t>
          </a:r>
          <a:r>
            <a:rPr lang="fr-FR" err="1"/>
            <a:t>investments</a:t>
          </a:r>
          <a:endParaRPr lang="fr-FR"/>
        </a:p>
      </dgm:t>
    </dgm:pt>
    <dgm:pt modelId="{87636AE7-E4B1-4A6B-950A-E89DC98CD387}" type="parTrans" cxnId="{78E1982F-704A-4413-B8B9-384034656325}">
      <dgm:prSet/>
      <dgm:spPr/>
      <dgm:t>
        <a:bodyPr/>
        <a:lstStyle/>
        <a:p>
          <a:endParaRPr lang="fr-FR"/>
        </a:p>
      </dgm:t>
    </dgm:pt>
    <dgm:pt modelId="{044D3417-4BDA-46F7-9C67-6F03149FD2AE}" type="sibTrans" cxnId="{78E1982F-704A-4413-B8B9-384034656325}">
      <dgm:prSet/>
      <dgm:spPr/>
      <dgm:t>
        <a:bodyPr/>
        <a:lstStyle/>
        <a:p>
          <a:endParaRPr lang="fr-FR"/>
        </a:p>
      </dgm:t>
    </dgm:pt>
    <dgm:pt modelId="{D8E32F73-BA62-46F8-BEE5-A6073603449F}">
      <dgm:prSet phldrT="[Texte]"/>
      <dgm:spPr>
        <a:solidFill>
          <a:schemeClr val="accent4"/>
        </a:solidFill>
      </dgm:spPr>
      <dgm:t>
        <a:bodyPr/>
        <a:lstStyle/>
        <a:p>
          <a:r>
            <a:rPr lang="fr-FR" err="1"/>
            <a:t>Policies</a:t>
          </a:r>
          <a:r>
            <a:rPr lang="fr-FR"/>
            <a:t> &amp; </a:t>
          </a:r>
          <a:r>
            <a:rPr lang="fr-FR" err="1"/>
            <a:t>Financing</a:t>
          </a:r>
          <a:endParaRPr lang="fr-FR"/>
        </a:p>
      </dgm:t>
    </dgm:pt>
    <dgm:pt modelId="{04CF3E53-5ACD-487B-AF0B-5CD3236102D3}" type="parTrans" cxnId="{CCCF369E-B848-4DAE-B1EC-45165508073D}">
      <dgm:prSet/>
      <dgm:spPr/>
      <dgm:t>
        <a:bodyPr/>
        <a:lstStyle/>
        <a:p>
          <a:endParaRPr lang="fr-FR"/>
        </a:p>
      </dgm:t>
    </dgm:pt>
    <dgm:pt modelId="{3783C047-3617-4F98-A072-16BF7AFE3A3F}" type="sibTrans" cxnId="{CCCF369E-B848-4DAE-B1EC-45165508073D}">
      <dgm:prSet/>
      <dgm:spPr/>
      <dgm:t>
        <a:bodyPr/>
        <a:lstStyle/>
        <a:p>
          <a:endParaRPr lang="fr-FR"/>
        </a:p>
      </dgm:t>
    </dgm:pt>
    <dgm:pt modelId="{1EE1ADC3-A421-4822-8CB0-54CDB631242C}">
      <dgm:prSet phldrT="[Texte]"/>
      <dgm:spPr>
        <a:solidFill>
          <a:schemeClr val="accent6"/>
        </a:solidFill>
      </dgm:spPr>
      <dgm:t>
        <a:bodyPr/>
        <a:lstStyle/>
        <a:p>
          <a:r>
            <a:rPr lang="fr-FR"/>
            <a:t>Macro implications</a:t>
          </a:r>
        </a:p>
      </dgm:t>
    </dgm:pt>
    <dgm:pt modelId="{DB1B4A30-CAC4-44E8-9EFF-557E93C5AFBA}" type="parTrans" cxnId="{CDCAB047-0BD7-4821-9BAE-CC3AF5C71520}">
      <dgm:prSet/>
      <dgm:spPr/>
      <dgm:t>
        <a:bodyPr/>
        <a:lstStyle/>
        <a:p>
          <a:endParaRPr lang="fr-FR"/>
        </a:p>
      </dgm:t>
    </dgm:pt>
    <dgm:pt modelId="{8AA6CD82-7BCC-4F0D-8AA4-797169C15016}" type="sibTrans" cxnId="{CDCAB047-0BD7-4821-9BAE-CC3AF5C71520}">
      <dgm:prSet/>
      <dgm:spPr/>
      <dgm:t>
        <a:bodyPr/>
        <a:lstStyle/>
        <a:p>
          <a:endParaRPr lang="fr-FR"/>
        </a:p>
      </dgm:t>
    </dgm:pt>
    <dgm:pt modelId="{37C08E3A-B2CB-4BFF-958D-60324D93C532}" type="pres">
      <dgm:prSet presAssocID="{F981308C-5EA2-4AA5-9C93-F0815B68A817}" presName="Name0" presStyleCnt="0">
        <dgm:presLayoutVars>
          <dgm:dir/>
          <dgm:animLvl val="lvl"/>
          <dgm:resizeHandles val="exact"/>
        </dgm:presLayoutVars>
      </dgm:prSet>
      <dgm:spPr/>
    </dgm:pt>
    <dgm:pt modelId="{82EBC3D0-8DEF-48A5-B686-FD642DAD58AE}" type="pres">
      <dgm:prSet presAssocID="{9774EEE8-2CB0-4682-B7D8-2F9AE1C29B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7C45D5-F0F3-4411-840D-940053AE5652}" type="pres">
      <dgm:prSet presAssocID="{C3B09E88-9EF8-4978-A190-B20846D426DB}" presName="parTxOnlySpace" presStyleCnt="0"/>
      <dgm:spPr/>
    </dgm:pt>
    <dgm:pt modelId="{83AC85C7-A043-4B2C-B97A-F2C182B82240}" type="pres">
      <dgm:prSet presAssocID="{2731F10A-60DE-4264-A794-5C6C720B69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C910B0-14B7-44E3-8D77-1E3A211CBE25}" type="pres">
      <dgm:prSet presAssocID="{044D3417-4BDA-46F7-9C67-6F03149FD2AE}" presName="parTxOnlySpace" presStyleCnt="0"/>
      <dgm:spPr/>
    </dgm:pt>
    <dgm:pt modelId="{7A393DAB-8C4D-4E1D-A2D9-09EA2ABF7287}" type="pres">
      <dgm:prSet presAssocID="{D8E32F73-BA62-46F8-BEE5-A607360344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FBBAFC-D5DF-4886-AC08-14D87C949D1A}" type="pres">
      <dgm:prSet presAssocID="{3783C047-3617-4F98-A072-16BF7AFE3A3F}" presName="parTxOnlySpace" presStyleCnt="0"/>
      <dgm:spPr/>
    </dgm:pt>
    <dgm:pt modelId="{310D458F-40DD-4D45-9625-17120C0A2DC0}" type="pres">
      <dgm:prSet presAssocID="{1EE1ADC3-A421-4822-8CB0-54CDB631242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FA0023-232D-4693-97F4-39FBC62D8977}" type="presOf" srcId="{1EE1ADC3-A421-4822-8CB0-54CDB631242C}" destId="{310D458F-40DD-4D45-9625-17120C0A2DC0}" srcOrd="0" destOrd="0" presId="urn:microsoft.com/office/officeart/2005/8/layout/chevron1"/>
    <dgm:cxn modelId="{78E1982F-704A-4413-B8B9-384034656325}" srcId="{F981308C-5EA2-4AA5-9C93-F0815B68A817}" destId="{2731F10A-60DE-4264-A794-5C6C720B6908}" srcOrd="1" destOrd="0" parTransId="{87636AE7-E4B1-4A6B-950A-E89DC98CD387}" sibTransId="{044D3417-4BDA-46F7-9C67-6F03149FD2AE}"/>
    <dgm:cxn modelId="{CDCAB047-0BD7-4821-9BAE-CC3AF5C71520}" srcId="{F981308C-5EA2-4AA5-9C93-F0815B68A817}" destId="{1EE1ADC3-A421-4822-8CB0-54CDB631242C}" srcOrd="3" destOrd="0" parTransId="{DB1B4A30-CAC4-44E8-9EFF-557E93C5AFBA}" sibTransId="{8AA6CD82-7BCC-4F0D-8AA4-797169C15016}"/>
    <dgm:cxn modelId="{74DC7C55-B027-42D3-9F94-CA6876AEE17C}" type="presOf" srcId="{9774EEE8-2CB0-4682-B7D8-2F9AE1C29BC4}" destId="{82EBC3D0-8DEF-48A5-B686-FD642DAD58AE}" srcOrd="0" destOrd="0" presId="urn:microsoft.com/office/officeart/2005/8/layout/chevron1"/>
    <dgm:cxn modelId="{CCCF369E-B848-4DAE-B1EC-45165508073D}" srcId="{F981308C-5EA2-4AA5-9C93-F0815B68A817}" destId="{D8E32F73-BA62-46F8-BEE5-A6073603449F}" srcOrd="2" destOrd="0" parTransId="{04CF3E53-5ACD-487B-AF0B-5CD3236102D3}" sibTransId="{3783C047-3617-4F98-A072-16BF7AFE3A3F}"/>
    <dgm:cxn modelId="{6B13AA9F-74EF-4B77-B423-BD4632C6483B}" type="presOf" srcId="{F981308C-5EA2-4AA5-9C93-F0815B68A817}" destId="{37C08E3A-B2CB-4BFF-958D-60324D93C532}" srcOrd="0" destOrd="0" presId="urn:microsoft.com/office/officeart/2005/8/layout/chevron1"/>
    <dgm:cxn modelId="{133318B4-D53E-4C09-9FB7-ED5230FC5C07}" srcId="{F981308C-5EA2-4AA5-9C93-F0815B68A817}" destId="{9774EEE8-2CB0-4682-B7D8-2F9AE1C29BC4}" srcOrd="0" destOrd="0" parTransId="{40D8C7DE-2A75-40A1-B475-8A6A1794AC27}" sibTransId="{C3B09E88-9EF8-4978-A190-B20846D426DB}"/>
    <dgm:cxn modelId="{54C89BBF-0866-4E1F-B315-C405922397A6}" type="presOf" srcId="{D8E32F73-BA62-46F8-BEE5-A6073603449F}" destId="{7A393DAB-8C4D-4E1D-A2D9-09EA2ABF7287}" srcOrd="0" destOrd="0" presId="urn:microsoft.com/office/officeart/2005/8/layout/chevron1"/>
    <dgm:cxn modelId="{B212EFE8-257E-425A-9BF9-6D0A4C2022A7}" type="presOf" srcId="{2731F10A-60DE-4264-A794-5C6C720B6908}" destId="{83AC85C7-A043-4B2C-B97A-F2C182B82240}" srcOrd="0" destOrd="0" presId="urn:microsoft.com/office/officeart/2005/8/layout/chevron1"/>
    <dgm:cxn modelId="{A553E658-97A7-40C7-BBED-74A370B2517A}" type="presParOf" srcId="{37C08E3A-B2CB-4BFF-958D-60324D93C532}" destId="{82EBC3D0-8DEF-48A5-B686-FD642DAD58AE}" srcOrd="0" destOrd="0" presId="urn:microsoft.com/office/officeart/2005/8/layout/chevron1"/>
    <dgm:cxn modelId="{772B230A-84FE-4C3F-97B9-AF4643786B78}" type="presParOf" srcId="{37C08E3A-B2CB-4BFF-958D-60324D93C532}" destId="{A07C45D5-F0F3-4411-840D-940053AE5652}" srcOrd="1" destOrd="0" presId="urn:microsoft.com/office/officeart/2005/8/layout/chevron1"/>
    <dgm:cxn modelId="{C4E71D21-8C57-438C-901C-F7C895FE00D8}" type="presParOf" srcId="{37C08E3A-B2CB-4BFF-958D-60324D93C532}" destId="{83AC85C7-A043-4B2C-B97A-F2C182B82240}" srcOrd="2" destOrd="0" presId="urn:microsoft.com/office/officeart/2005/8/layout/chevron1"/>
    <dgm:cxn modelId="{A04715DE-99C0-473B-BEE7-A10F9C28FE82}" type="presParOf" srcId="{37C08E3A-B2CB-4BFF-958D-60324D93C532}" destId="{49C910B0-14B7-44E3-8D77-1E3A211CBE25}" srcOrd="3" destOrd="0" presId="urn:microsoft.com/office/officeart/2005/8/layout/chevron1"/>
    <dgm:cxn modelId="{77F8FAA5-0844-4C0B-B2E2-28E1D94BCEA0}" type="presParOf" srcId="{37C08E3A-B2CB-4BFF-958D-60324D93C532}" destId="{7A393DAB-8C4D-4E1D-A2D9-09EA2ABF7287}" srcOrd="4" destOrd="0" presId="urn:microsoft.com/office/officeart/2005/8/layout/chevron1"/>
    <dgm:cxn modelId="{235E470F-A635-45A0-A31A-F1C9F79C924A}" type="presParOf" srcId="{37C08E3A-B2CB-4BFF-958D-60324D93C532}" destId="{97FBBAFC-D5DF-4886-AC08-14D87C949D1A}" srcOrd="5" destOrd="0" presId="urn:microsoft.com/office/officeart/2005/8/layout/chevron1"/>
    <dgm:cxn modelId="{ADCBA5DF-686E-4407-A229-46466C1B426B}" type="presParOf" srcId="{37C08E3A-B2CB-4BFF-958D-60324D93C532}" destId="{310D458F-40DD-4D45-9625-17120C0A2D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81308C-5EA2-4AA5-9C93-F0815B68A8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74EEE8-2CB0-4682-B7D8-2F9AE1C29BC4}">
      <dgm:prSet phldrT="[Texte]"/>
      <dgm:spPr/>
      <dgm:t>
        <a:bodyPr/>
        <a:lstStyle/>
        <a:p>
          <a:r>
            <a:rPr lang="fr-FR"/>
            <a:t>LTS </a:t>
          </a:r>
          <a:r>
            <a:rPr lang="fr-FR" err="1"/>
            <a:t>overview</a:t>
          </a:r>
          <a:endParaRPr lang="fr-FR"/>
        </a:p>
      </dgm:t>
    </dgm:pt>
    <dgm:pt modelId="{40D8C7DE-2A75-40A1-B475-8A6A1794AC27}" type="parTrans" cxnId="{133318B4-D53E-4C09-9FB7-ED5230FC5C07}">
      <dgm:prSet/>
      <dgm:spPr/>
      <dgm:t>
        <a:bodyPr/>
        <a:lstStyle/>
        <a:p>
          <a:endParaRPr lang="fr-FR"/>
        </a:p>
      </dgm:t>
    </dgm:pt>
    <dgm:pt modelId="{C3B09E88-9EF8-4978-A190-B20846D426DB}" type="sibTrans" cxnId="{133318B4-D53E-4C09-9FB7-ED5230FC5C07}">
      <dgm:prSet/>
      <dgm:spPr/>
      <dgm:t>
        <a:bodyPr/>
        <a:lstStyle/>
        <a:p>
          <a:endParaRPr lang="fr-FR"/>
        </a:p>
      </dgm:t>
    </dgm:pt>
    <dgm:pt modelId="{2731F10A-60DE-4264-A794-5C6C720B6908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Climate </a:t>
          </a:r>
          <a:r>
            <a:rPr lang="fr-FR" err="1"/>
            <a:t>investments</a:t>
          </a:r>
          <a:endParaRPr lang="fr-FR"/>
        </a:p>
      </dgm:t>
    </dgm:pt>
    <dgm:pt modelId="{87636AE7-E4B1-4A6B-950A-E89DC98CD387}" type="parTrans" cxnId="{78E1982F-704A-4413-B8B9-384034656325}">
      <dgm:prSet/>
      <dgm:spPr/>
      <dgm:t>
        <a:bodyPr/>
        <a:lstStyle/>
        <a:p>
          <a:endParaRPr lang="fr-FR"/>
        </a:p>
      </dgm:t>
    </dgm:pt>
    <dgm:pt modelId="{044D3417-4BDA-46F7-9C67-6F03149FD2AE}" type="sibTrans" cxnId="{78E1982F-704A-4413-B8B9-384034656325}">
      <dgm:prSet/>
      <dgm:spPr/>
      <dgm:t>
        <a:bodyPr/>
        <a:lstStyle/>
        <a:p>
          <a:endParaRPr lang="fr-FR"/>
        </a:p>
      </dgm:t>
    </dgm:pt>
    <dgm:pt modelId="{D8E32F73-BA62-46F8-BEE5-A6073603449F}">
      <dgm:prSet phldrT="[Texte]"/>
      <dgm:spPr>
        <a:solidFill>
          <a:schemeClr val="accent4"/>
        </a:solidFill>
      </dgm:spPr>
      <dgm:t>
        <a:bodyPr/>
        <a:lstStyle/>
        <a:p>
          <a:r>
            <a:rPr lang="fr-FR" err="1"/>
            <a:t>Policies</a:t>
          </a:r>
          <a:r>
            <a:rPr lang="fr-FR"/>
            <a:t> &amp; </a:t>
          </a:r>
          <a:r>
            <a:rPr lang="fr-FR" err="1"/>
            <a:t>Financing</a:t>
          </a:r>
          <a:endParaRPr lang="fr-FR"/>
        </a:p>
      </dgm:t>
    </dgm:pt>
    <dgm:pt modelId="{04CF3E53-5ACD-487B-AF0B-5CD3236102D3}" type="parTrans" cxnId="{CCCF369E-B848-4DAE-B1EC-45165508073D}">
      <dgm:prSet/>
      <dgm:spPr/>
      <dgm:t>
        <a:bodyPr/>
        <a:lstStyle/>
        <a:p>
          <a:endParaRPr lang="fr-FR"/>
        </a:p>
      </dgm:t>
    </dgm:pt>
    <dgm:pt modelId="{3783C047-3617-4F98-A072-16BF7AFE3A3F}" type="sibTrans" cxnId="{CCCF369E-B848-4DAE-B1EC-45165508073D}">
      <dgm:prSet/>
      <dgm:spPr/>
      <dgm:t>
        <a:bodyPr/>
        <a:lstStyle/>
        <a:p>
          <a:endParaRPr lang="fr-FR"/>
        </a:p>
      </dgm:t>
    </dgm:pt>
    <dgm:pt modelId="{1EE1ADC3-A421-4822-8CB0-54CDB631242C}">
      <dgm:prSet phldrT="[Texte]"/>
      <dgm:spPr>
        <a:solidFill>
          <a:schemeClr val="accent6"/>
        </a:solidFill>
      </dgm:spPr>
      <dgm:t>
        <a:bodyPr/>
        <a:lstStyle/>
        <a:p>
          <a:r>
            <a:rPr lang="fr-FR"/>
            <a:t>Macro implications</a:t>
          </a:r>
        </a:p>
      </dgm:t>
    </dgm:pt>
    <dgm:pt modelId="{DB1B4A30-CAC4-44E8-9EFF-557E93C5AFBA}" type="parTrans" cxnId="{CDCAB047-0BD7-4821-9BAE-CC3AF5C71520}">
      <dgm:prSet/>
      <dgm:spPr/>
      <dgm:t>
        <a:bodyPr/>
        <a:lstStyle/>
        <a:p>
          <a:endParaRPr lang="fr-FR"/>
        </a:p>
      </dgm:t>
    </dgm:pt>
    <dgm:pt modelId="{8AA6CD82-7BCC-4F0D-8AA4-797169C15016}" type="sibTrans" cxnId="{CDCAB047-0BD7-4821-9BAE-CC3AF5C71520}">
      <dgm:prSet/>
      <dgm:spPr/>
      <dgm:t>
        <a:bodyPr/>
        <a:lstStyle/>
        <a:p>
          <a:endParaRPr lang="fr-FR"/>
        </a:p>
      </dgm:t>
    </dgm:pt>
    <dgm:pt modelId="{37C08E3A-B2CB-4BFF-958D-60324D93C532}" type="pres">
      <dgm:prSet presAssocID="{F981308C-5EA2-4AA5-9C93-F0815B68A817}" presName="Name0" presStyleCnt="0">
        <dgm:presLayoutVars>
          <dgm:dir/>
          <dgm:animLvl val="lvl"/>
          <dgm:resizeHandles val="exact"/>
        </dgm:presLayoutVars>
      </dgm:prSet>
      <dgm:spPr/>
    </dgm:pt>
    <dgm:pt modelId="{82EBC3D0-8DEF-48A5-B686-FD642DAD58AE}" type="pres">
      <dgm:prSet presAssocID="{9774EEE8-2CB0-4682-B7D8-2F9AE1C29B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7C45D5-F0F3-4411-840D-940053AE5652}" type="pres">
      <dgm:prSet presAssocID="{C3B09E88-9EF8-4978-A190-B20846D426DB}" presName="parTxOnlySpace" presStyleCnt="0"/>
      <dgm:spPr/>
    </dgm:pt>
    <dgm:pt modelId="{83AC85C7-A043-4B2C-B97A-F2C182B82240}" type="pres">
      <dgm:prSet presAssocID="{2731F10A-60DE-4264-A794-5C6C720B69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C910B0-14B7-44E3-8D77-1E3A211CBE25}" type="pres">
      <dgm:prSet presAssocID="{044D3417-4BDA-46F7-9C67-6F03149FD2AE}" presName="parTxOnlySpace" presStyleCnt="0"/>
      <dgm:spPr/>
    </dgm:pt>
    <dgm:pt modelId="{7A393DAB-8C4D-4E1D-A2D9-09EA2ABF7287}" type="pres">
      <dgm:prSet presAssocID="{D8E32F73-BA62-46F8-BEE5-A607360344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FBBAFC-D5DF-4886-AC08-14D87C949D1A}" type="pres">
      <dgm:prSet presAssocID="{3783C047-3617-4F98-A072-16BF7AFE3A3F}" presName="parTxOnlySpace" presStyleCnt="0"/>
      <dgm:spPr/>
    </dgm:pt>
    <dgm:pt modelId="{310D458F-40DD-4D45-9625-17120C0A2DC0}" type="pres">
      <dgm:prSet presAssocID="{1EE1ADC3-A421-4822-8CB0-54CDB631242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FA0023-232D-4693-97F4-39FBC62D8977}" type="presOf" srcId="{1EE1ADC3-A421-4822-8CB0-54CDB631242C}" destId="{310D458F-40DD-4D45-9625-17120C0A2DC0}" srcOrd="0" destOrd="0" presId="urn:microsoft.com/office/officeart/2005/8/layout/chevron1"/>
    <dgm:cxn modelId="{78E1982F-704A-4413-B8B9-384034656325}" srcId="{F981308C-5EA2-4AA5-9C93-F0815B68A817}" destId="{2731F10A-60DE-4264-A794-5C6C720B6908}" srcOrd="1" destOrd="0" parTransId="{87636AE7-E4B1-4A6B-950A-E89DC98CD387}" sibTransId="{044D3417-4BDA-46F7-9C67-6F03149FD2AE}"/>
    <dgm:cxn modelId="{CDCAB047-0BD7-4821-9BAE-CC3AF5C71520}" srcId="{F981308C-5EA2-4AA5-9C93-F0815B68A817}" destId="{1EE1ADC3-A421-4822-8CB0-54CDB631242C}" srcOrd="3" destOrd="0" parTransId="{DB1B4A30-CAC4-44E8-9EFF-557E93C5AFBA}" sibTransId="{8AA6CD82-7BCC-4F0D-8AA4-797169C15016}"/>
    <dgm:cxn modelId="{74DC7C55-B027-42D3-9F94-CA6876AEE17C}" type="presOf" srcId="{9774EEE8-2CB0-4682-B7D8-2F9AE1C29BC4}" destId="{82EBC3D0-8DEF-48A5-B686-FD642DAD58AE}" srcOrd="0" destOrd="0" presId="urn:microsoft.com/office/officeart/2005/8/layout/chevron1"/>
    <dgm:cxn modelId="{CCCF369E-B848-4DAE-B1EC-45165508073D}" srcId="{F981308C-5EA2-4AA5-9C93-F0815B68A817}" destId="{D8E32F73-BA62-46F8-BEE5-A6073603449F}" srcOrd="2" destOrd="0" parTransId="{04CF3E53-5ACD-487B-AF0B-5CD3236102D3}" sibTransId="{3783C047-3617-4F98-A072-16BF7AFE3A3F}"/>
    <dgm:cxn modelId="{6B13AA9F-74EF-4B77-B423-BD4632C6483B}" type="presOf" srcId="{F981308C-5EA2-4AA5-9C93-F0815B68A817}" destId="{37C08E3A-B2CB-4BFF-958D-60324D93C532}" srcOrd="0" destOrd="0" presId="urn:microsoft.com/office/officeart/2005/8/layout/chevron1"/>
    <dgm:cxn modelId="{133318B4-D53E-4C09-9FB7-ED5230FC5C07}" srcId="{F981308C-5EA2-4AA5-9C93-F0815B68A817}" destId="{9774EEE8-2CB0-4682-B7D8-2F9AE1C29BC4}" srcOrd="0" destOrd="0" parTransId="{40D8C7DE-2A75-40A1-B475-8A6A1794AC27}" sibTransId="{C3B09E88-9EF8-4978-A190-B20846D426DB}"/>
    <dgm:cxn modelId="{54C89BBF-0866-4E1F-B315-C405922397A6}" type="presOf" srcId="{D8E32F73-BA62-46F8-BEE5-A6073603449F}" destId="{7A393DAB-8C4D-4E1D-A2D9-09EA2ABF7287}" srcOrd="0" destOrd="0" presId="urn:microsoft.com/office/officeart/2005/8/layout/chevron1"/>
    <dgm:cxn modelId="{B212EFE8-257E-425A-9BF9-6D0A4C2022A7}" type="presOf" srcId="{2731F10A-60DE-4264-A794-5C6C720B6908}" destId="{83AC85C7-A043-4B2C-B97A-F2C182B82240}" srcOrd="0" destOrd="0" presId="urn:microsoft.com/office/officeart/2005/8/layout/chevron1"/>
    <dgm:cxn modelId="{A553E658-97A7-40C7-BBED-74A370B2517A}" type="presParOf" srcId="{37C08E3A-B2CB-4BFF-958D-60324D93C532}" destId="{82EBC3D0-8DEF-48A5-B686-FD642DAD58AE}" srcOrd="0" destOrd="0" presId="urn:microsoft.com/office/officeart/2005/8/layout/chevron1"/>
    <dgm:cxn modelId="{772B230A-84FE-4C3F-97B9-AF4643786B78}" type="presParOf" srcId="{37C08E3A-B2CB-4BFF-958D-60324D93C532}" destId="{A07C45D5-F0F3-4411-840D-940053AE5652}" srcOrd="1" destOrd="0" presId="urn:microsoft.com/office/officeart/2005/8/layout/chevron1"/>
    <dgm:cxn modelId="{C4E71D21-8C57-438C-901C-F7C895FE00D8}" type="presParOf" srcId="{37C08E3A-B2CB-4BFF-958D-60324D93C532}" destId="{83AC85C7-A043-4B2C-B97A-F2C182B82240}" srcOrd="2" destOrd="0" presId="urn:microsoft.com/office/officeart/2005/8/layout/chevron1"/>
    <dgm:cxn modelId="{A04715DE-99C0-473B-BEE7-A10F9C28FE82}" type="presParOf" srcId="{37C08E3A-B2CB-4BFF-958D-60324D93C532}" destId="{49C910B0-14B7-44E3-8D77-1E3A211CBE25}" srcOrd="3" destOrd="0" presId="urn:microsoft.com/office/officeart/2005/8/layout/chevron1"/>
    <dgm:cxn modelId="{77F8FAA5-0844-4C0B-B2E2-28E1D94BCEA0}" type="presParOf" srcId="{37C08E3A-B2CB-4BFF-958D-60324D93C532}" destId="{7A393DAB-8C4D-4E1D-A2D9-09EA2ABF7287}" srcOrd="4" destOrd="0" presId="urn:microsoft.com/office/officeart/2005/8/layout/chevron1"/>
    <dgm:cxn modelId="{235E470F-A635-45A0-A31A-F1C9F79C924A}" type="presParOf" srcId="{37C08E3A-B2CB-4BFF-958D-60324D93C532}" destId="{97FBBAFC-D5DF-4886-AC08-14D87C949D1A}" srcOrd="5" destOrd="0" presId="urn:microsoft.com/office/officeart/2005/8/layout/chevron1"/>
    <dgm:cxn modelId="{ADCBA5DF-686E-4407-A229-46466C1B426B}" type="presParOf" srcId="{37C08E3A-B2CB-4BFF-958D-60324D93C532}" destId="{310D458F-40DD-4D45-9625-17120C0A2D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81308C-5EA2-4AA5-9C93-F0815B68A8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74EEE8-2CB0-4682-B7D8-2F9AE1C29BC4}">
      <dgm:prSet phldrT="[Texte]"/>
      <dgm:spPr/>
      <dgm:t>
        <a:bodyPr/>
        <a:lstStyle/>
        <a:p>
          <a:r>
            <a:rPr lang="fr-FR"/>
            <a:t>LTS </a:t>
          </a:r>
          <a:r>
            <a:rPr lang="fr-FR" err="1"/>
            <a:t>overview</a:t>
          </a:r>
          <a:endParaRPr lang="fr-FR"/>
        </a:p>
      </dgm:t>
    </dgm:pt>
    <dgm:pt modelId="{40D8C7DE-2A75-40A1-B475-8A6A1794AC27}" type="parTrans" cxnId="{133318B4-D53E-4C09-9FB7-ED5230FC5C07}">
      <dgm:prSet/>
      <dgm:spPr/>
      <dgm:t>
        <a:bodyPr/>
        <a:lstStyle/>
        <a:p>
          <a:endParaRPr lang="fr-FR"/>
        </a:p>
      </dgm:t>
    </dgm:pt>
    <dgm:pt modelId="{C3B09E88-9EF8-4978-A190-B20846D426DB}" type="sibTrans" cxnId="{133318B4-D53E-4C09-9FB7-ED5230FC5C07}">
      <dgm:prSet/>
      <dgm:spPr/>
      <dgm:t>
        <a:bodyPr/>
        <a:lstStyle/>
        <a:p>
          <a:endParaRPr lang="fr-FR"/>
        </a:p>
      </dgm:t>
    </dgm:pt>
    <dgm:pt modelId="{2731F10A-60DE-4264-A794-5C6C720B6908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Climate </a:t>
          </a:r>
          <a:r>
            <a:rPr lang="fr-FR" err="1"/>
            <a:t>investments</a:t>
          </a:r>
          <a:endParaRPr lang="fr-FR"/>
        </a:p>
      </dgm:t>
    </dgm:pt>
    <dgm:pt modelId="{87636AE7-E4B1-4A6B-950A-E89DC98CD387}" type="parTrans" cxnId="{78E1982F-704A-4413-B8B9-384034656325}">
      <dgm:prSet/>
      <dgm:spPr/>
      <dgm:t>
        <a:bodyPr/>
        <a:lstStyle/>
        <a:p>
          <a:endParaRPr lang="fr-FR"/>
        </a:p>
      </dgm:t>
    </dgm:pt>
    <dgm:pt modelId="{044D3417-4BDA-46F7-9C67-6F03149FD2AE}" type="sibTrans" cxnId="{78E1982F-704A-4413-B8B9-384034656325}">
      <dgm:prSet/>
      <dgm:spPr/>
      <dgm:t>
        <a:bodyPr/>
        <a:lstStyle/>
        <a:p>
          <a:endParaRPr lang="fr-FR"/>
        </a:p>
      </dgm:t>
    </dgm:pt>
    <dgm:pt modelId="{D8E32F73-BA62-46F8-BEE5-A6073603449F}">
      <dgm:prSet phldrT="[Texte]"/>
      <dgm:spPr>
        <a:solidFill>
          <a:schemeClr val="accent4"/>
        </a:solidFill>
      </dgm:spPr>
      <dgm:t>
        <a:bodyPr/>
        <a:lstStyle/>
        <a:p>
          <a:r>
            <a:rPr lang="fr-FR" err="1"/>
            <a:t>Policies</a:t>
          </a:r>
          <a:r>
            <a:rPr lang="fr-FR"/>
            <a:t> &amp; </a:t>
          </a:r>
          <a:r>
            <a:rPr lang="fr-FR" err="1"/>
            <a:t>Financing</a:t>
          </a:r>
          <a:endParaRPr lang="fr-FR"/>
        </a:p>
      </dgm:t>
    </dgm:pt>
    <dgm:pt modelId="{04CF3E53-5ACD-487B-AF0B-5CD3236102D3}" type="parTrans" cxnId="{CCCF369E-B848-4DAE-B1EC-45165508073D}">
      <dgm:prSet/>
      <dgm:spPr/>
      <dgm:t>
        <a:bodyPr/>
        <a:lstStyle/>
        <a:p>
          <a:endParaRPr lang="fr-FR"/>
        </a:p>
      </dgm:t>
    </dgm:pt>
    <dgm:pt modelId="{3783C047-3617-4F98-A072-16BF7AFE3A3F}" type="sibTrans" cxnId="{CCCF369E-B848-4DAE-B1EC-45165508073D}">
      <dgm:prSet/>
      <dgm:spPr/>
      <dgm:t>
        <a:bodyPr/>
        <a:lstStyle/>
        <a:p>
          <a:endParaRPr lang="fr-FR"/>
        </a:p>
      </dgm:t>
    </dgm:pt>
    <dgm:pt modelId="{1EE1ADC3-A421-4822-8CB0-54CDB631242C}">
      <dgm:prSet phldrT="[Texte]"/>
      <dgm:spPr>
        <a:solidFill>
          <a:schemeClr val="accent6"/>
        </a:solidFill>
      </dgm:spPr>
      <dgm:t>
        <a:bodyPr/>
        <a:lstStyle/>
        <a:p>
          <a:r>
            <a:rPr lang="fr-FR"/>
            <a:t>Macro implications</a:t>
          </a:r>
        </a:p>
      </dgm:t>
    </dgm:pt>
    <dgm:pt modelId="{DB1B4A30-CAC4-44E8-9EFF-557E93C5AFBA}" type="parTrans" cxnId="{CDCAB047-0BD7-4821-9BAE-CC3AF5C71520}">
      <dgm:prSet/>
      <dgm:spPr/>
      <dgm:t>
        <a:bodyPr/>
        <a:lstStyle/>
        <a:p>
          <a:endParaRPr lang="fr-FR"/>
        </a:p>
      </dgm:t>
    </dgm:pt>
    <dgm:pt modelId="{8AA6CD82-7BCC-4F0D-8AA4-797169C15016}" type="sibTrans" cxnId="{CDCAB047-0BD7-4821-9BAE-CC3AF5C71520}">
      <dgm:prSet/>
      <dgm:spPr/>
      <dgm:t>
        <a:bodyPr/>
        <a:lstStyle/>
        <a:p>
          <a:endParaRPr lang="fr-FR"/>
        </a:p>
      </dgm:t>
    </dgm:pt>
    <dgm:pt modelId="{37C08E3A-B2CB-4BFF-958D-60324D93C532}" type="pres">
      <dgm:prSet presAssocID="{F981308C-5EA2-4AA5-9C93-F0815B68A817}" presName="Name0" presStyleCnt="0">
        <dgm:presLayoutVars>
          <dgm:dir/>
          <dgm:animLvl val="lvl"/>
          <dgm:resizeHandles val="exact"/>
        </dgm:presLayoutVars>
      </dgm:prSet>
      <dgm:spPr/>
    </dgm:pt>
    <dgm:pt modelId="{82EBC3D0-8DEF-48A5-B686-FD642DAD58AE}" type="pres">
      <dgm:prSet presAssocID="{9774EEE8-2CB0-4682-B7D8-2F9AE1C29B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7C45D5-F0F3-4411-840D-940053AE5652}" type="pres">
      <dgm:prSet presAssocID="{C3B09E88-9EF8-4978-A190-B20846D426DB}" presName="parTxOnlySpace" presStyleCnt="0"/>
      <dgm:spPr/>
    </dgm:pt>
    <dgm:pt modelId="{83AC85C7-A043-4B2C-B97A-F2C182B82240}" type="pres">
      <dgm:prSet presAssocID="{2731F10A-60DE-4264-A794-5C6C720B69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C910B0-14B7-44E3-8D77-1E3A211CBE25}" type="pres">
      <dgm:prSet presAssocID="{044D3417-4BDA-46F7-9C67-6F03149FD2AE}" presName="parTxOnlySpace" presStyleCnt="0"/>
      <dgm:spPr/>
    </dgm:pt>
    <dgm:pt modelId="{7A393DAB-8C4D-4E1D-A2D9-09EA2ABF7287}" type="pres">
      <dgm:prSet presAssocID="{D8E32F73-BA62-46F8-BEE5-A607360344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FBBAFC-D5DF-4886-AC08-14D87C949D1A}" type="pres">
      <dgm:prSet presAssocID="{3783C047-3617-4F98-A072-16BF7AFE3A3F}" presName="parTxOnlySpace" presStyleCnt="0"/>
      <dgm:spPr/>
    </dgm:pt>
    <dgm:pt modelId="{310D458F-40DD-4D45-9625-17120C0A2DC0}" type="pres">
      <dgm:prSet presAssocID="{1EE1ADC3-A421-4822-8CB0-54CDB631242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FA0023-232D-4693-97F4-39FBC62D8977}" type="presOf" srcId="{1EE1ADC3-A421-4822-8CB0-54CDB631242C}" destId="{310D458F-40DD-4D45-9625-17120C0A2DC0}" srcOrd="0" destOrd="0" presId="urn:microsoft.com/office/officeart/2005/8/layout/chevron1"/>
    <dgm:cxn modelId="{78E1982F-704A-4413-B8B9-384034656325}" srcId="{F981308C-5EA2-4AA5-9C93-F0815B68A817}" destId="{2731F10A-60DE-4264-A794-5C6C720B6908}" srcOrd="1" destOrd="0" parTransId="{87636AE7-E4B1-4A6B-950A-E89DC98CD387}" sibTransId="{044D3417-4BDA-46F7-9C67-6F03149FD2AE}"/>
    <dgm:cxn modelId="{CDCAB047-0BD7-4821-9BAE-CC3AF5C71520}" srcId="{F981308C-5EA2-4AA5-9C93-F0815B68A817}" destId="{1EE1ADC3-A421-4822-8CB0-54CDB631242C}" srcOrd="3" destOrd="0" parTransId="{DB1B4A30-CAC4-44E8-9EFF-557E93C5AFBA}" sibTransId="{8AA6CD82-7BCC-4F0D-8AA4-797169C15016}"/>
    <dgm:cxn modelId="{74DC7C55-B027-42D3-9F94-CA6876AEE17C}" type="presOf" srcId="{9774EEE8-2CB0-4682-B7D8-2F9AE1C29BC4}" destId="{82EBC3D0-8DEF-48A5-B686-FD642DAD58AE}" srcOrd="0" destOrd="0" presId="urn:microsoft.com/office/officeart/2005/8/layout/chevron1"/>
    <dgm:cxn modelId="{CCCF369E-B848-4DAE-B1EC-45165508073D}" srcId="{F981308C-5EA2-4AA5-9C93-F0815B68A817}" destId="{D8E32F73-BA62-46F8-BEE5-A6073603449F}" srcOrd="2" destOrd="0" parTransId="{04CF3E53-5ACD-487B-AF0B-5CD3236102D3}" sibTransId="{3783C047-3617-4F98-A072-16BF7AFE3A3F}"/>
    <dgm:cxn modelId="{6B13AA9F-74EF-4B77-B423-BD4632C6483B}" type="presOf" srcId="{F981308C-5EA2-4AA5-9C93-F0815B68A817}" destId="{37C08E3A-B2CB-4BFF-958D-60324D93C532}" srcOrd="0" destOrd="0" presId="urn:microsoft.com/office/officeart/2005/8/layout/chevron1"/>
    <dgm:cxn modelId="{133318B4-D53E-4C09-9FB7-ED5230FC5C07}" srcId="{F981308C-5EA2-4AA5-9C93-F0815B68A817}" destId="{9774EEE8-2CB0-4682-B7D8-2F9AE1C29BC4}" srcOrd="0" destOrd="0" parTransId="{40D8C7DE-2A75-40A1-B475-8A6A1794AC27}" sibTransId="{C3B09E88-9EF8-4978-A190-B20846D426DB}"/>
    <dgm:cxn modelId="{54C89BBF-0866-4E1F-B315-C405922397A6}" type="presOf" srcId="{D8E32F73-BA62-46F8-BEE5-A6073603449F}" destId="{7A393DAB-8C4D-4E1D-A2D9-09EA2ABF7287}" srcOrd="0" destOrd="0" presId="urn:microsoft.com/office/officeart/2005/8/layout/chevron1"/>
    <dgm:cxn modelId="{B212EFE8-257E-425A-9BF9-6D0A4C2022A7}" type="presOf" srcId="{2731F10A-60DE-4264-A794-5C6C720B6908}" destId="{83AC85C7-A043-4B2C-B97A-F2C182B82240}" srcOrd="0" destOrd="0" presId="urn:microsoft.com/office/officeart/2005/8/layout/chevron1"/>
    <dgm:cxn modelId="{A553E658-97A7-40C7-BBED-74A370B2517A}" type="presParOf" srcId="{37C08E3A-B2CB-4BFF-958D-60324D93C532}" destId="{82EBC3D0-8DEF-48A5-B686-FD642DAD58AE}" srcOrd="0" destOrd="0" presId="urn:microsoft.com/office/officeart/2005/8/layout/chevron1"/>
    <dgm:cxn modelId="{772B230A-84FE-4C3F-97B9-AF4643786B78}" type="presParOf" srcId="{37C08E3A-B2CB-4BFF-958D-60324D93C532}" destId="{A07C45D5-F0F3-4411-840D-940053AE5652}" srcOrd="1" destOrd="0" presId="urn:microsoft.com/office/officeart/2005/8/layout/chevron1"/>
    <dgm:cxn modelId="{C4E71D21-8C57-438C-901C-F7C895FE00D8}" type="presParOf" srcId="{37C08E3A-B2CB-4BFF-958D-60324D93C532}" destId="{83AC85C7-A043-4B2C-B97A-F2C182B82240}" srcOrd="2" destOrd="0" presId="urn:microsoft.com/office/officeart/2005/8/layout/chevron1"/>
    <dgm:cxn modelId="{A04715DE-99C0-473B-BEE7-A10F9C28FE82}" type="presParOf" srcId="{37C08E3A-B2CB-4BFF-958D-60324D93C532}" destId="{49C910B0-14B7-44E3-8D77-1E3A211CBE25}" srcOrd="3" destOrd="0" presId="urn:microsoft.com/office/officeart/2005/8/layout/chevron1"/>
    <dgm:cxn modelId="{77F8FAA5-0844-4C0B-B2E2-28E1D94BCEA0}" type="presParOf" srcId="{37C08E3A-B2CB-4BFF-958D-60324D93C532}" destId="{7A393DAB-8C4D-4E1D-A2D9-09EA2ABF7287}" srcOrd="4" destOrd="0" presId="urn:microsoft.com/office/officeart/2005/8/layout/chevron1"/>
    <dgm:cxn modelId="{235E470F-A635-45A0-A31A-F1C9F79C924A}" type="presParOf" srcId="{37C08E3A-B2CB-4BFF-958D-60324D93C532}" destId="{97FBBAFC-D5DF-4886-AC08-14D87C949D1A}" srcOrd="5" destOrd="0" presId="urn:microsoft.com/office/officeart/2005/8/layout/chevron1"/>
    <dgm:cxn modelId="{ADCBA5DF-686E-4407-A229-46466C1B426B}" type="presParOf" srcId="{37C08E3A-B2CB-4BFF-958D-60324D93C532}" destId="{310D458F-40DD-4D45-9625-17120C0A2D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81308C-5EA2-4AA5-9C93-F0815B68A8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74EEE8-2CB0-4682-B7D8-2F9AE1C29BC4}">
      <dgm:prSet phldrT="[Texte]"/>
      <dgm:spPr/>
      <dgm:t>
        <a:bodyPr/>
        <a:lstStyle/>
        <a:p>
          <a:r>
            <a:rPr lang="fr-FR"/>
            <a:t>LTS </a:t>
          </a:r>
          <a:r>
            <a:rPr lang="fr-FR" err="1"/>
            <a:t>overview</a:t>
          </a:r>
          <a:endParaRPr lang="fr-FR"/>
        </a:p>
      </dgm:t>
    </dgm:pt>
    <dgm:pt modelId="{40D8C7DE-2A75-40A1-B475-8A6A1794AC27}" type="parTrans" cxnId="{133318B4-D53E-4C09-9FB7-ED5230FC5C07}">
      <dgm:prSet/>
      <dgm:spPr/>
      <dgm:t>
        <a:bodyPr/>
        <a:lstStyle/>
        <a:p>
          <a:endParaRPr lang="fr-FR"/>
        </a:p>
      </dgm:t>
    </dgm:pt>
    <dgm:pt modelId="{C3B09E88-9EF8-4978-A190-B20846D426DB}" type="sibTrans" cxnId="{133318B4-D53E-4C09-9FB7-ED5230FC5C07}">
      <dgm:prSet/>
      <dgm:spPr/>
      <dgm:t>
        <a:bodyPr/>
        <a:lstStyle/>
        <a:p>
          <a:endParaRPr lang="fr-FR"/>
        </a:p>
      </dgm:t>
    </dgm:pt>
    <dgm:pt modelId="{2731F10A-60DE-4264-A794-5C6C720B6908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Climate </a:t>
          </a:r>
          <a:r>
            <a:rPr lang="fr-FR" err="1"/>
            <a:t>investments</a:t>
          </a:r>
          <a:endParaRPr lang="fr-FR"/>
        </a:p>
      </dgm:t>
    </dgm:pt>
    <dgm:pt modelId="{87636AE7-E4B1-4A6B-950A-E89DC98CD387}" type="parTrans" cxnId="{78E1982F-704A-4413-B8B9-384034656325}">
      <dgm:prSet/>
      <dgm:spPr/>
      <dgm:t>
        <a:bodyPr/>
        <a:lstStyle/>
        <a:p>
          <a:endParaRPr lang="fr-FR"/>
        </a:p>
      </dgm:t>
    </dgm:pt>
    <dgm:pt modelId="{044D3417-4BDA-46F7-9C67-6F03149FD2AE}" type="sibTrans" cxnId="{78E1982F-704A-4413-B8B9-384034656325}">
      <dgm:prSet/>
      <dgm:spPr/>
      <dgm:t>
        <a:bodyPr/>
        <a:lstStyle/>
        <a:p>
          <a:endParaRPr lang="fr-FR"/>
        </a:p>
      </dgm:t>
    </dgm:pt>
    <dgm:pt modelId="{D8E32F73-BA62-46F8-BEE5-A6073603449F}">
      <dgm:prSet phldrT="[Texte]"/>
      <dgm:spPr>
        <a:solidFill>
          <a:schemeClr val="accent4"/>
        </a:solidFill>
      </dgm:spPr>
      <dgm:t>
        <a:bodyPr/>
        <a:lstStyle/>
        <a:p>
          <a:r>
            <a:rPr lang="fr-FR" err="1"/>
            <a:t>Policies</a:t>
          </a:r>
          <a:r>
            <a:rPr lang="fr-FR"/>
            <a:t> &amp; </a:t>
          </a:r>
          <a:r>
            <a:rPr lang="fr-FR" err="1"/>
            <a:t>Financing</a:t>
          </a:r>
          <a:endParaRPr lang="fr-FR"/>
        </a:p>
      </dgm:t>
    </dgm:pt>
    <dgm:pt modelId="{04CF3E53-5ACD-487B-AF0B-5CD3236102D3}" type="parTrans" cxnId="{CCCF369E-B848-4DAE-B1EC-45165508073D}">
      <dgm:prSet/>
      <dgm:spPr/>
      <dgm:t>
        <a:bodyPr/>
        <a:lstStyle/>
        <a:p>
          <a:endParaRPr lang="fr-FR"/>
        </a:p>
      </dgm:t>
    </dgm:pt>
    <dgm:pt modelId="{3783C047-3617-4F98-A072-16BF7AFE3A3F}" type="sibTrans" cxnId="{CCCF369E-B848-4DAE-B1EC-45165508073D}">
      <dgm:prSet/>
      <dgm:spPr/>
      <dgm:t>
        <a:bodyPr/>
        <a:lstStyle/>
        <a:p>
          <a:endParaRPr lang="fr-FR"/>
        </a:p>
      </dgm:t>
    </dgm:pt>
    <dgm:pt modelId="{1EE1ADC3-A421-4822-8CB0-54CDB631242C}">
      <dgm:prSet phldrT="[Texte]"/>
      <dgm:spPr>
        <a:solidFill>
          <a:schemeClr val="accent6"/>
        </a:solidFill>
      </dgm:spPr>
      <dgm:t>
        <a:bodyPr/>
        <a:lstStyle/>
        <a:p>
          <a:r>
            <a:rPr lang="fr-FR"/>
            <a:t>Macro implications</a:t>
          </a:r>
        </a:p>
      </dgm:t>
    </dgm:pt>
    <dgm:pt modelId="{DB1B4A30-CAC4-44E8-9EFF-557E93C5AFBA}" type="parTrans" cxnId="{CDCAB047-0BD7-4821-9BAE-CC3AF5C71520}">
      <dgm:prSet/>
      <dgm:spPr/>
      <dgm:t>
        <a:bodyPr/>
        <a:lstStyle/>
        <a:p>
          <a:endParaRPr lang="fr-FR"/>
        </a:p>
      </dgm:t>
    </dgm:pt>
    <dgm:pt modelId="{8AA6CD82-7BCC-4F0D-8AA4-797169C15016}" type="sibTrans" cxnId="{CDCAB047-0BD7-4821-9BAE-CC3AF5C71520}">
      <dgm:prSet/>
      <dgm:spPr/>
      <dgm:t>
        <a:bodyPr/>
        <a:lstStyle/>
        <a:p>
          <a:endParaRPr lang="fr-FR"/>
        </a:p>
      </dgm:t>
    </dgm:pt>
    <dgm:pt modelId="{37C08E3A-B2CB-4BFF-958D-60324D93C532}" type="pres">
      <dgm:prSet presAssocID="{F981308C-5EA2-4AA5-9C93-F0815B68A817}" presName="Name0" presStyleCnt="0">
        <dgm:presLayoutVars>
          <dgm:dir/>
          <dgm:animLvl val="lvl"/>
          <dgm:resizeHandles val="exact"/>
        </dgm:presLayoutVars>
      </dgm:prSet>
      <dgm:spPr/>
    </dgm:pt>
    <dgm:pt modelId="{82EBC3D0-8DEF-48A5-B686-FD642DAD58AE}" type="pres">
      <dgm:prSet presAssocID="{9774EEE8-2CB0-4682-B7D8-2F9AE1C29B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7C45D5-F0F3-4411-840D-940053AE5652}" type="pres">
      <dgm:prSet presAssocID="{C3B09E88-9EF8-4978-A190-B20846D426DB}" presName="parTxOnlySpace" presStyleCnt="0"/>
      <dgm:spPr/>
    </dgm:pt>
    <dgm:pt modelId="{83AC85C7-A043-4B2C-B97A-F2C182B82240}" type="pres">
      <dgm:prSet presAssocID="{2731F10A-60DE-4264-A794-5C6C720B69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C910B0-14B7-44E3-8D77-1E3A211CBE25}" type="pres">
      <dgm:prSet presAssocID="{044D3417-4BDA-46F7-9C67-6F03149FD2AE}" presName="parTxOnlySpace" presStyleCnt="0"/>
      <dgm:spPr/>
    </dgm:pt>
    <dgm:pt modelId="{7A393DAB-8C4D-4E1D-A2D9-09EA2ABF7287}" type="pres">
      <dgm:prSet presAssocID="{D8E32F73-BA62-46F8-BEE5-A607360344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FBBAFC-D5DF-4886-AC08-14D87C949D1A}" type="pres">
      <dgm:prSet presAssocID="{3783C047-3617-4F98-A072-16BF7AFE3A3F}" presName="parTxOnlySpace" presStyleCnt="0"/>
      <dgm:spPr/>
    </dgm:pt>
    <dgm:pt modelId="{310D458F-40DD-4D45-9625-17120C0A2DC0}" type="pres">
      <dgm:prSet presAssocID="{1EE1ADC3-A421-4822-8CB0-54CDB631242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FA0023-232D-4693-97F4-39FBC62D8977}" type="presOf" srcId="{1EE1ADC3-A421-4822-8CB0-54CDB631242C}" destId="{310D458F-40DD-4D45-9625-17120C0A2DC0}" srcOrd="0" destOrd="0" presId="urn:microsoft.com/office/officeart/2005/8/layout/chevron1"/>
    <dgm:cxn modelId="{78E1982F-704A-4413-B8B9-384034656325}" srcId="{F981308C-5EA2-4AA5-9C93-F0815B68A817}" destId="{2731F10A-60DE-4264-A794-5C6C720B6908}" srcOrd="1" destOrd="0" parTransId="{87636AE7-E4B1-4A6B-950A-E89DC98CD387}" sibTransId="{044D3417-4BDA-46F7-9C67-6F03149FD2AE}"/>
    <dgm:cxn modelId="{CDCAB047-0BD7-4821-9BAE-CC3AF5C71520}" srcId="{F981308C-5EA2-4AA5-9C93-F0815B68A817}" destId="{1EE1ADC3-A421-4822-8CB0-54CDB631242C}" srcOrd="3" destOrd="0" parTransId="{DB1B4A30-CAC4-44E8-9EFF-557E93C5AFBA}" sibTransId="{8AA6CD82-7BCC-4F0D-8AA4-797169C15016}"/>
    <dgm:cxn modelId="{74DC7C55-B027-42D3-9F94-CA6876AEE17C}" type="presOf" srcId="{9774EEE8-2CB0-4682-B7D8-2F9AE1C29BC4}" destId="{82EBC3D0-8DEF-48A5-B686-FD642DAD58AE}" srcOrd="0" destOrd="0" presId="urn:microsoft.com/office/officeart/2005/8/layout/chevron1"/>
    <dgm:cxn modelId="{CCCF369E-B848-4DAE-B1EC-45165508073D}" srcId="{F981308C-5EA2-4AA5-9C93-F0815B68A817}" destId="{D8E32F73-BA62-46F8-BEE5-A6073603449F}" srcOrd="2" destOrd="0" parTransId="{04CF3E53-5ACD-487B-AF0B-5CD3236102D3}" sibTransId="{3783C047-3617-4F98-A072-16BF7AFE3A3F}"/>
    <dgm:cxn modelId="{6B13AA9F-74EF-4B77-B423-BD4632C6483B}" type="presOf" srcId="{F981308C-5EA2-4AA5-9C93-F0815B68A817}" destId="{37C08E3A-B2CB-4BFF-958D-60324D93C532}" srcOrd="0" destOrd="0" presId="urn:microsoft.com/office/officeart/2005/8/layout/chevron1"/>
    <dgm:cxn modelId="{133318B4-D53E-4C09-9FB7-ED5230FC5C07}" srcId="{F981308C-5EA2-4AA5-9C93-F0815B68A817}" destId="{9774EEE8-2CB0-4682-B7D8-2F9AE1C29BC4}" srcOrd="0" destOrd="0" parTransId="{40D8C7DE-2A75-40A1-B475-8A6A1794AC27}" sibTransId="{C3B09E88-9EF8-4978-A190-B20846D426DB}"/>
    <dgm:cxn modelId="{54C89BBF-0866-4E1F-B315-C405922397A6}" type="presOf" srcId="{D8E32F73-BA62-46F8-BEE5-A6073603449F}" destId="{7A393DAB-8C4D-4E1D-A2D9-09EA2ABF7287}" srcOrd="0" destOrd="0" presId="urn:microsoft.com/office/officeart/2005/8/layout/chevron1"/>
    <dgm:cxn modelId="{B212EFE8-257E-425A-9BF9-6D0A4C2022A7}" type="presOf" srcId="{2731F10A-60DE-4264-A794-5C6C720B6908}" destId="{83AC85C7-A043-4B2C-B97A-F2C182B82240}" srcOrd="0" destOrd="0" presId="urn:microsoft.com/office/officeart/2005/8/layout/chevron1"/>
    <dgm:cxn modelId="{A553E658-97A7-40C7-BBED-74A370B2517A}" type="presParOf" srcId="{37C08E3A-B2CB-4BFF-958D-60324D93C532}" destId="{82EBC3D0-8DEF-48A5-B686-FD642DAD58AE}" srcOrd="0" destOrd="0" presId="urn:microsoft.com/office/officeart/2005/8/layout/chevron1"/>
    <dgm:cxn modelId="{772B230A-84FE-4C3F-97B9-AF4643786B78}" type="presParOf" srcId="{37C08E3A-B2CB-4BFF-958D-60324D93C532}" destId="{A07C45D5-F0F3-4411-840D-940053AE5652}" srcOrd="1" destOrd="0" presId="urn:microsoft.com/office/officeart/2005/8/layout/chevron1"/>
    <dgm:cxn modelId="{C4E71D21-8C57-438C-901C-F7C895FE00D8}" type="presParOf" srcId="{37C08E3A-B2CB-4BFF-958D-60324D93C532}" destId="{83AC85C7-A043-4B2C-B97A-F2C182B82240}" srcOrd="2" destOrd="0" presId="urn:microsoft.com/office/officeart/2005/8/layout/chevron1"/>
    <dgm:cxn modelId="{A04715DE-99C0-473B-BEE7-A10F9C28FE82}" type="presParOf" srcId="{37C08E3A-B2CB-4BFF-958D-60324D93C532}" destId="{49C910B0-14B7-44E3-8D77-1E3A211CBE25}" srcOrd="3" destOrd="0" presId="urn:microsoft.com/office/officeart/2005/8/layout/chevron1"/>
    <dgm:cxn modelId="{77F8FAA5-0844-4C0B-B2E2-28E1D94BCEA0}" type="presParOf" srcId="{37C08E3A-B2CB-4BFF-958D-60324D93C532}" destId="{7A393DAB-8C4D-4E1D-A2D9-09EA2ABF7287}" srcOrd="4" destOrd="0" presId="urn:microsoft.com/office/officeart/2005/8/layout/chevron1"/>
    <dgm:cxn modelId="{235E470F-A635-45A0-A31A-F1C9F79C924A}" type="presParOf" srcId="{37C08E3A-B2CB-4BFF-958D-60324D93C532}" destId="{97FBBAFC-D5DF-4886-AC08-14D87C949D1A}" srcOrd="5" destOrd="0" presId="urn:microsoft.com/office/officeart/2005/8/layout/chevron1"/>
    <dgm:cxn modelId="{ADCBA5DF-686E-4407-A229-46466C1B426B}" type="presParOf" srcId="{37C08E3A-B2CB-4BFF-958D-60324D93C532}" destId="{310D458F-40DD-4D45-9625-17120C0A2D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81308C-5EA2-4AA5-9C93-F0815B68A8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74EEE8-2CB0-4682-B7D8-2F9AE1C29BC4}">
      <dgm:prSet phldrT="[Texte]"/>
      <dgm:spPr/>
      <dgm:t>
        <a:bodyPr/>
        <a:lstStyle/>
        <a:p>
          <a:r>
            <a:rPr lang="fr-FR"/>
            <a:t>LTS </a:t>
          </a:r>
          <a:r>
            <a:rPr lang="fr-FR" err="1"/>
            <a:t>overview</a:t>
          </a:r>
          <a:endParaRPr lang="fr-FR"/>
        </a:p>
      </dgm:t>
    </dgm:pt>
    <dgm:pt modelId="{40D8C7DE-2A75-40A1-B475-8A6A1794AC27}" type="parTrans" cxnId="{133318B4-D53E-4C09-9FB7-ED5230FC5C07}">
      <dgm:prSet/>
      <dgm:spPr/>
      <dgm:t>
        <a:bodyPr/>
        <a:lstStyle/>
        <a:p>
          <a:endParaRPr lang="fr-FR"/>
        </a:p>
      </dgm:t>
    </dgm:pt>
    <dgm:pt modelId="{C3B09E88-9EF8-4978-A190-B20846D426DB}" type="sibTrans" cxnId="{133318B4-D53E-4C09-9FB7-ED5230FC5C07}">
      <dgm:prSet/>
      <dgm:spPr/>
      <dgm:t>
        <a:bodyPr/>
        <a:lstStyle/>
        <a:p>
          <a:endParaRPr lang="fr-FR"/>
        </a:p>
      </dgm:t>
    </dgm:pt>
    <dgm:pt modelId="{2731F10A-60DE-4264-A794-5C6C720B6908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Climate </a:t>
          </a:r>
          <a:r>
            <a:rPr lang="fr-FR" err="1"/>
            <a:t>investments</a:t>
          </a:r>
          <a:endParaRPr lang="fr-FR"/>
        </a:p>
      </dgm:t>
    </dgm:pt>
    <dgm:pt modelId="{87636AE7-E4B1-4A6B-950A-E89DC98CD387}" type="parTrans" cxnId="{78E1982F-704A-4413-B8B9-384034656325}">
      <dgm:prSet/>
      <dgm:spPr/>
      <dgm:t>
        <a:bodyPr/>
        <a:lstStyle/>
        <a:p>
          <a:endParaRPr lang="fr-FR"/>
        </a:p>
      </dgm:t>
    </dgm:pt>
    <dgm:pt modelId="{044D3417-4BDA-46F7-9C67-6F03149FD2AE}" type="sibTrans" cxnId="{78E1982F-704A-4413-B8B9-384034656325}">
      <dgm:prSet/>
      <dgm:spPr/>
      <dgm:t>
        <a:bodyPr/>
        <a:lstStyle/>
        <a:p>
          <a:endParaRPr lang="fr-FR"/>
        </a:p>
      </dgm:t>
    </dgm:pt>
    <dgm:pt modelId="{D8E32F73-BA62-46F8-BEE5-A6073603449F}">
      <dgm:prSet phldrT="[Texte]"/>
      <dgm:spPr>
        <a:solidFill>
          <a:schemeClr val="accent4"/>
        </a:solidFill>
      </dgm:spPr>
      <dgm:t>
        <a:bodyPr/>
        <a:lstStyle/>
        <a:p>
          <a:r>
            <a:rPr lang="fr-FR" err="1"/>
            <a:t>Policies</a:t>
          </a:r>
          <a:r>
            <a:rPr lang="fr-FR"/>
            <a:t> &amp; </a:t>
          </a:r>
          <a:r>
            <a:rPr lang="fr-FR" err="1"/>
            <a:t>Financing</a:t>
          </a:r>
          <a:endParaRPr lang="fr-FR"/>
        </a:p>
      </dgm:t>
    </dgm:pt>
    <dgm:pt modelId="{04CF3E53-5ACD-487B-AF0B-5CD3236102D3}" type="parTrans" cxnId="{CCCF369E-B848-4DAE-B1EC-45165508073D}">
      <dgm:prSet/>
      <dgm:spPr/>
      <dgm:t>
        <a:bodyPr/>
        <a:lstStyle/>
        <a:p>
          <a:endParaRPr lang="fr-FR"/>
        </a:p>
      </dgm:t>
    </dgm:pt>
    <dgm:pt modelId="{3783C047-3617-4F98-A072-16BF7AFE3A3F}" type="sibTrans" cxnId="{CCCF369E-B848-4DAE-B1EC-45165508073D}">
      <dgm:prSet/>
      <dgm:spPr/>
      <dgm:t>
        <a:bodyPr/>
        <a:lstStyle/>
        <a:p>
          <a:endParaRPr lang="fr-FR"/>
        </a:p>
      </dgm:t>
    </dgm:pt>
    <dgm:pt modelId="{1EE1ADC3-A421-4822-8CB0-54CDB631242C}">
      <dgm:prSet phldrT="[Texte]"/>
      <dgm:spPr>
        <a:solidFill>
          <a:schemeClr val="accent6"/>
        </a:solidFill>
      </dgm:spPr>
      <dgm:t>
        <a:bodyPr/>
        <a:lstStyle/>
        <a:p>
          <a:r>
            <a:rPr lang="fr-FR"/>
            <a:t>Macro implications</a:t>
          </a:r>
        </a:p>
      </dgm:t>
    </dgm:pt>
    <dgm:pt modelId="{DB1B4A30-CAC4-44E8-9EFF-557E93C5AFBA}" type="parTrans" cxnId="{CDCAB047-0BD7-4821-9BAE-CC3AF5C71520}">
      <dgm:prSet/>
      <dgm:spPr/>
      <dgm:t>
        <a:bodyPr/>
        <a:lstStyle/>
        <a:p>
          <a:endParaRPr lang="fr-FR"/>
        </a:p>
      </dgm:t>
    </dgm:pt>
    <dgm:pt modelId="{8AA6CD82-7BCC-4F0D-8AA4-797169C15016}" type="sibTrans" cxnId="{CDCAB047-0BD7-4821-9BAE-CC3AF5C71520}">
      <dgm:prSet/>
      <dgm:spPr/>
      <dgm:t>
        <a:bodyPr/>
        <a:lstStyle/>
        <a:p>
          <a:endParaRPr lang="fr-FR"/>
        </a:p>
      </dgm:t>
    </dgm:pt>
    <dgm:pt modelId="{37C08E3A-B2CB-4BFF-958D-60324D93C532}" type="pres">
      <dgm:prSet presAssocID="{F981308C-5EA2-4AA5-9C93-F0815B68A817}" presName="Name0" presStyleCnt="0">
        <dgm:presLayoutVars>
          <dgm:dir/>
          <dgm:animLvl val="lvl"/>
          <dgm:resizeHandles val="exact"/>
        </dgm:presLayoutVars>
      </dgm:prSet>
      <dgm:spPr/>
    </dgm:pt>
    <dgm:pt modelId="{82EBC3D0-8DEF-48A5-B686-FD642DAD58AE}" type="pres">
      <dgm:prSet presAssocID="{9774EEE8-2CB0-4682-B7D8-2F9AE1C29B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7C45D5-F0F3-4411-840D-940053AE5652}" type="pres">
      <dgm:prSet presAssocID="{C3B09E88-9EF8-4978-A190-B20846D426DB}" presName="parTxOnlySpace" presStyleCnt="0"/>
      <dgm:spPr/>
    </dgm:pt>
    <dgm:pt modelId="{83AC85C7-A043-4B2C-B97A-F2C182B82240}" type="pres">
      <dgm:prSet presAssocID="{2731F10A-60DE-4264-A794-5C6C720B69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C910B0-14B7-44E3-8D77-1E3A211CBE25}" type="pres">
      <dgm:prSet presAssocID="{044D3417-4BDA-46F7-9C67-6F03149FD2AE}" presName="parTxOnlySpace" presStyleCnt="0"/>
      <dgm:spPr/>
    </dgm:pt>
    <dgm:pt modelId="{7A393DAB-8C4D-4E1D-A2D9-09EA2ABF7287}" type="pres">
      <dgm:prSet presAssocID="{D8E32F73-BA62-46F8-BEE5-A607360344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FBBAFC-D5DF-4886-AC08-14D87C949D1A}" type="pres">
      <dgm:prSet presAssocID="{3783C047-3617-4F98-A072-16BF7AFE3A3F}" presName="parTxOnlySpace" presStyleCnt="0"/>
      <dgm:spPr/>
    </dgm:pt>
    <dgm:pt modelId="{310D458F-40DD-4D45-9625-17120C0A2DC0}" type="pres">
      <dgm:prSet presAssocID="{1EE1ADC3-A421-4822-8CB0-54CDB631242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FA0023-232D-4693-97F4-39FBC62D8977}" type="presOf" srcId="{1EE1ADC3-A421-4822-8CB0-54CDB631242C}" destId="{310D458F-40DD-4D45-9625-17120C0A2DC0}" srcOrd="0" destOrd="0" presId="urn:microsoft.com/office/officeart/2005/8/layout/chevron1"/>
    <dgm:cxn modelId="{78E1982F-704A-4413-B8B9-384034656325}" srcId="{F981308C-5EA2-4AA5-9C93-F0815B68A817}" destId="{2731F10A-60DE-4264-A794-5C6C720B6908}" srcOrd="1" destOrd="0" parTransId="{87636AE7-E4B1-4A6B-950A-E89DC98CD387}" sibTransId="{044D3417-4BDA-46F7-9C67-6F03149FD2AE}"/>
    <dgm:cxn modelId="{CDCAB047-0BD7-4821-9BAE-CC3AF5C71520}" srcId="{F981308C-5EA2-4AA5-9C93-F0815B68A817}" destId="{1EE1ADC3-A421-4822-8CB0-54CDB631242C}" srcOrd="3" destOrd="0" parTransId="{DB1B4A30-CAC4-44E8-9EFF-557E93C5AFBA}" sibTransId="{8AA6CD82-7BCC-4F0D-8AA4-797169C15016}"/>
    <dgm:cxn modelId="{74DC7C55-B027-42D3-9F94-CA6876AEE17C}" type="presOf" srcId="{9774EEE8-2CB0-4682-B7D8-2F9AE1C29BC4}" destId="{82EBC3D0-8DEF-48A5-B686-FD642DAD58AE}" srcOrd="0" destOrd="0" presId="urn:microsoft.com/office/officeart/2005/8/layout/chevron1"/>
    <dgm:cxn modelId="{CCCF369E-B848-4DAE-B1EC-45165508073D}" srcId="{F981308C-5EA2-4AA5-9C93-F0815B68A817}" destId="{D8E32F73-BA62-46F8-BEE5-A6073603449F}" srcOrd="2" destOrd="0" parTransId="{04CF3E53-5ACD-487B-AF0B-5CD3236102D3}" sibTransId="{3783C047-3617-4F98-A072-16BF7AFE3A3F}"/>
    <dgm:cxn modelId="{6B13AA9F-74EF-4B77-B423-BD4632C6483B}" type="presOf" srcId="{F981308C-5EA2-4AA5-9C93-F0815B68A817}" destId="{37C08E3A-B2CB-4BFF-958D-60324D93C532}" srcOrd="0" destOrd="0" presId="urn:microsoft.com/office/officeart/2005/8/layout/chevron1"/>
    <dgm:cxn modelId="{133318B4-D53E-4C09-9FB7-ED5230FC5C07}" srcId="{F981308C-5EA2-4AA5-9C93-F0815B68A817}" destId="{9774EEE8-2CB0-4682-B7D8-2F9AE1C29BC4}" srcOrd="0" destOrd="0" parTransId="{40D8C7DE-2A75-40A1-B475-8A6A1794AC27}" sibTransId="{C3B09E88-9EF8-4978-A190-B20846D426DB}"/>
    <dgm:cxn modelId="{54C89BBF-0866-4E1F-B315-C405922397A6}" type="presOf" srcId="{D8E32F73-BA62-46F8-BEE5-A6073603449F}" destId="{7A393DAB-8C4D-4E1D-A2D9-09EA2ABF7287}" srcOrd="0" destOrd="0" presId="urn:microsoft.com/office/officeart/2005/8/layout/chevron1"/>
    <dgm:cxn modelId="{B212EFE8-257E-425A-9BF9-6D0A4C2022A7}" type="presOf" srcId="{2731F10A-60DE-4264-A794-5C6C720B6908}" destId="{83AC85C7-A043-4B2C-B97A-F2C182B82240}" srcOrd="0" destOrd="0" presId="urn:microsoft.com/office/officeart/2005/8/layout/chevron1"/>
    <dgm:cxn modelId="{A553E658-97A7-40C7-BBED-74A370B2517A}" type="presParOf" srcId="{37C08E3A-B2CB-4BFF-958D-60324D93C532}" destId="{82EBC3D0-8DEF-48A5-B686-FD642DAD58AE}" srcOrd="0" destOrd="0" presId="urn:microsoft.com/office/officeart/2005/8/layout/chevron1"/>
    <dgm:cxn modelId="{772B230A-84FE-4C3F-97B9-AF4643786B78}" type="presParOf" srcId="{37C08E3A-B2CB-4BFF-958D-60324D93C532}" destId="{A07C45D5-F0F3-4411-840D-940053AE5652}" srcOrd="1" destOrd="0" presId="urn:microsoft.com/office/officeart/2005/8/layout/chevron1"/>
    <dgm:cxn modelId="{C4E71D21-8C57-438C-901C-F7C895FE00D8}" type="presParOf" srcId="{37C08E3A-B2CB-4BFF-958D-60324D93C532}" destId="{83AC85C7-A043-4B2C-B97A-F2C182B82240}" srcOrd="2" destOrd="0" presId="urn:microsoft.com/office/officeart/2005/8/layout/chevron1"/>
    <dgm:cxn modelId="{A04715DE-99C0-473B-BEE7-A10F9C28FE82}" type="presParOf" srcId="{37C08E3A-B2CB-4BFF-958D-60324D93C532}" destId="{49C910B0-14B7-44E3-8D77-1E3A211CBE25}" srcOrd="3" destOrd="0" presId="urn:microsoft.com/office/officeart/2005/8/layout/chevron1"/>
    <dgm:cxn modelId="{77F8FAA5-0844-4C0B-B2E2-28E1D94BCEA0}" type="presParOf" srcId="{37C08E3A-B2CB-4BFF-958D-60324D93C532}" destId="{7A393DAB-8C4D-4E1D-A2D9-09EA2ABF7287}" srcOrd="4" destOrd="0" presId="urn:microsoft.com/office/officeart/2005/8/layout/chevron1"/>
    <dgm:cxn modelId="{235E470F-A635-45A0-A31A-F1C9F79C924A}" type="presParOf" srcId="{37C08E3A-B2CB-4BFF-958D-60324D93C532}" destId="{97FBBAFC-D5DF-4886-AC08-14D87C949D1A}" srcOrd="5" destOrd="0" presId="urn:microsoft.com/office/officeart/2005/8/layout/chevron1"/>
    <dgm:cxn modelId="{ADCBA5DF-686E-4407-A229-46466C1B426B}" type="presParOf" srcId="{37C08E3A-B2CB-4BFF-958D-60324D93C532}" destId="{310D458F-40DD-4D45-9625-17120C0A2D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81308C-5EA2-4AA5-9C93-F0815B68A8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74EEE8-2CB0-4682-B7D8-2F9AE1C29BC4}">
      <dgm:prSet phldrT="[Texte]"/>
      <dgm:spPr/>
      <dgm:t>
        <a:bodyPr/>
        <a:lstStyle/>
        <a:p>
          <a:r>
            <a:rPr lang="fr-FR"/>
            <a:t>LTS </a:t>
          </a:r>
          <a:r>
            <a:rPr lang="fr-FR" err="1"/>
            <a:t>overview</a:t>
          </a:r>
          <a:endParaRPr lang="fr-FR"/>
        </a:p>
      </dgm:t>
    </dgm:pt>
    <dgm:pt modelId="{40D8C7DE-2A75-40A1-B475-8A6A1794AC27}" type="parTrans" cxnId="{133318B4-D53E-4C09-9FB7-ED5230FC5C07}">
      <dgm:prSet/>
      <dgm:spPr/>
      <dgm:t>
        <a:bodyPr/>
        <a:lstStyle/>
        <a:p>
          <a:endParaRPr lang="fr-FR"/>
        </a:p>
      </dgm:t>
    </dgm:pt>
    <dgm:pt modelId="{C3B09E88-9EF8-4978-A190-B20846D426DB}" type="sibTrans" cxnId="{133318B4-D53E-4C09-9FB7-ED5230FC5C07}">
      <dgm:prSet/>
      <dgm:spPr/>
      <dgm:t>
        <a:bodyPr/>
        <a:lstStyle/>
        <a:p>
          <a:endParaRPr lang="fr-FR"/>
        </a:p>
      </dgm:t>
    </dgm:pt>
    <dgm:pt modelId="{2731F10A-60DE-4264-A794-5C6C720B6908}">
      <dgm:prSet phldrT="[Texte]"/>
      <dgm:spPr>
        <a:solidFill>
          <a:srgbClr val="00B050"/>
        </a:solidFill>
      </dgm:spPr>
      <dgm:t>
        <a:bodyPr/>
        <a:lstStyle/>
        <a:p>
          <a:r>
            <a:rPr lang="fr-FR"/>
            <a:t>Climate </a:t>
          </a:r>
          <a:r>
            <a:rPr lang="fr-FR" err="1"/>
            <a:t>investments</a:t>
          </a:r>
          <a:endParaRPr lang="fr-FR"/>
        </a:p>
      </dgm:t>
    </dgm:pt>
    <dgm:pt modelId="{87636AE7-E4B1-4A6B-950A-E89DC98CD387}" type="parTrans" cxnId="{78E1982F-704A-4413-B8B9-384034656325}">
      <dgm:prSet/>
      <dgm:spPr/>
      <dgm:t>
        <a:bodyPr/>
        <a:lstStyle/>
        <a:p>
          <a:endParaRPr lang="fr-FR"/>
        </a:p>
      </dgm:t>
    </dgm:pt>
    <dgm:pt modelId="{044D3417-4BDA-46F7-9C67-6F03149FD2AE}" type="sibTrans" cxnId="{78E1982F-704A-4413-B8B9-384034656325}">
      <dgm:prSet/>
      <dgm:spPr/>
      <dgm:t>
        <a:bodyPr/>
        <a:lstStyle/>
        <a:p>
          <a:endParaRPr lang="fr-FR"/>
        </a:p>
      </dgm:t>
    </dgm:pt>
    <dgm:pt modelId="{D8E32F73-BA62-46F8-BEE5-A6073603449F}">
      <dgm:prSet phldrT="[Texte]"/>
      <dgm:spPr>
        <a:solidFill>
          <a:schemeClr val="accent4"/>
        </a:solidFill>
      </dgm:spPr>
      <dgm:t>
        <a:bodyPr/>
        <a:lstStyle/>
        <a:p>
          <a:r>
            <a:rPr lang="fr-FR" err="1"/>
            <a:t>Policies</a:t>
          </a:r>
          <a:r>
            <a:rPr lang="fr-FR"/>
            <a:t> &amp; </a:t>
          </a:r>
          <a:r>
            <a:rPr lang="fr-FR" err="1"/>
            <a:t>Financing</a:t>
          </a:r>
          <a:endParaRPr lang="fr-FR"/>
        </a:p>
      </dgm:t>
    </dgm:pt>
    <dgm:pt modelId="{04CF3E53-5ACD-487B-AF0B-5CD3236102D3}" type="parTrans" cxnId="{CCCF369E-B848-4DAE-B1EC-45165508073D}">
      <dgm:prSet/>
      <dgm:spPr/>
      <dgm:t>
        <a:bodyPr/>
        <a:lstStyle/>
        <a:p>
          <a:endParaRPr lang="fr-FR"/>
        </a:p>
      </dgm:t>
    </dgm:pt>
    <dgm:pt modelId="{3783C047-3617-4F98-A072-16BF7AFE3A3F}" type="sibTrans" cxnId="{CCCF369E-B848-4DAE-B1EC-45165508073D}">
      <dgm:prSet/>
      <dgm:spPr/>
      <dgm:t>
        <a:bodyPr/>
        <a:lstStyle/>
        <a:p>
          <a:endParaRPr lang="fr-FR"/>
        </a:p>
      </dgm:t>
    </dgm:pt>
    <dgm:pt modelId="{1EE1ADC3-A421-4822-8CB0-54CDB631242C}">
      <dgm:prSet phldrT="[Texte]"/>
      <dgm:spPr>
        <a:solidFill>
          <a:schemeClr val="accent6"/>
        </a:solidFill>
      </dgm:spPr>
      <dgm:t>
        <a:bodyPr/>
        <a:lstStyle/>
        <a:p>
          <a:r>
            <a:rPr lang="fr-FR"/>
            <a:t>Macro implications</a:t>
          </a:r>
        </a:p>
      </dgm:t>
    </dgm:pt>
    <dgm:pt modelId="{DB1B4A30-CAC4-44E8-9EFF-557E93C5AFBA}" type="parTrans" cxnId="{CDCAB047-0BD7-4821-9BAE-CC3AF5C71520}">
      <dgm:prSet/>
      <dgm:spPr/>
      <dgm:t>
        <a:bodyPr/>
        <a:lstStyle/>
        <a:p>
          <a:endParaRPr lang="fr-FR"/>
        </a:p>
      </dgm:t>
    </dgm:pt>
    <dgm:pt modelId="{8AA6CD82-7BCC-4F0D-8AA4-797169C15016}" type="sibTrans" cxnId="{CDCAB047-0BD7-4821-9BAE-CC3AF5C71520}">
      <dgm:prSet/>
      <dgm:spPr/>
      <dgm:t>
        <a:bodyPr/>
        <a:lstStyle/>
        <a:p>
          <a:endParaRPr lang="fr-FR"/>
        </a:p>
      </dgm:t>
    </dgm:pt>
    <dgm:pt modelId="{37C08E3A-B2CB-4BFF-958D-60324D93C532}" type="pres">
      <dgm:prSet presAssocID="{F981308C-5EA2-4AA5-9C93-F0815B68A817}" presName="Name0" presStyleCnt="0">
        <dgm:presLayoutVars>
          <dgm:dir/>
          <dgm:animLvl val="lvl"/>
          <dgm:resizeHandles val="exact"/>
        </dgm:presLayoutVars>
      </dgm:prSet>
      <dgm:spPr/>
    </dgm:pt>
    <dgm:pt modelId="{82EBC3D0-8DEF-48A5-B686-FD642DAD58AE}" type="pres">
      <dgm:prSet presAssocID="{9774EEE8-2CB0-4682-B7D8-2F9AE1C29BC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7C45D5-F0F3-4411-840D-940053AE5652}" type="pres">
      <dgm:prSet presAssocID="{C3B09E88-9EF8-4978-A190-B20846D426DB}" presName="parTxOnlySpace" presStyleCnt="0"/>
      <dgm:spPr/>
    </dgm:pt>
    <dgm:pt modelId="{83AC85C7-A043-4B2C-B97A-F2C182B82240}" type="pres">
      <dgm:prSet presAssocID="{2731F10A-60DE-4264-A794-5C6C720B69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C910B0-14B7-44E3-8D77-1E3A211CBE25}" type="pres">
      <dgm:prSet presAssocID="{044D3417-4BDA-46F7-9C67-6F03149FD2AE}" presName="parTxOnlySpace" presStyleCnt="0"/>
      <dgm:spPr/>
    </dgm:pt>
    <dgm:pt modelId="{7A393DAB-8C4D-4E1D-A2D9-09EA2ABF7287}" type="pres">
      <dgm:prSet presAssocID="{D8E32F73-BA62-46F8-BEE5-A607360344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FBBAFC-D5DF-4886-AC08-14D87C949D1A}" type="pres">
      <dgm:prSet presAssocID="{3783C047-3617-4F98-A072-16BF7AFE3A3F}" presName="parTxOnlySpace" presStyleCnt="0"/>
      <dgm:spPr/>
    </dgm:pt>
    <dgm:pt modelId="{310D458F-40DD-4D45-9625-17120C0A2DC0}" type="pres">
      <dgm:prSet presAssocID="{1EE1ADC3-A421-4822-8CB0-54CDB631242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FA0023-232D-4693-97F4-39FBC62D8977}" type="presOf" srcId="{1EE1ADC3-A421-4822-8CB0-54CDB631242C}" destId="{310D458F-40DD-4D45-9625-17120C0A2DC0}" srcOrd="0" destOrd="0" presId="urn:microsoft.com/office/officeart/2005/8/layout/chevron1"/>
    <dgm:cxn modelId="{78E1982F-704A-4413-B8B9-384034656325}" srcId="{F981308C-5EA2-4AA5-9C93-F0815B68A817}" destId="{2731F10A-60DE-4264-A794-5C6C720B6908}" srcOrd="1" destOrd="0" parTransId="{87636AE7-E4B1-4A6B-950A-E89DC98CD387}" sibTransId="{044D3417-4BDA-46F7-9C67-6F03149FD2AE}"/>
    <dgm:cxn modelId="{CDCAB047-0BD7-4821-9BAE-CC3AF5C71520}" srcId="{F981308C-5EA2-4AA5-9C93-F0815B68A817}" destId="{1EE1ADC3-A421-4822-8CB0-54CDB631242C}" srcOrd="3" destOrd="0" parTransId="{DB1B4A30-CAC4-44E8-9EFF-557E93C5AFBA}" sibTransId="{8AA6CD82-7BCC-4F0D-8AA4-797169C15016}"/>
    <dgm:cxn modelId="{74DC7C55-B027-42D3-9F94-CA6876AEE17C}" type="presOf" srcId="{9774EEE8-2CB0-4682-B7D8-2F9AE1C29BC4}" destId="{82EBC3D0-8DEF-48A5-B686-FD642DAD58AE}" srcOrd="0" destOrd="0" presId="urn:microsoft.com/office/officeart/2005/8/layout/chevron1"/>
    <dgm:cxn modelId="{CCCF369E-B848-4DAE-B1EC-45165508073D}" srcId="{F981308C-5EA2-4AA5-9C93-F0815B68A817}" destId="{D8E32F73-BA62-46F8-BEE5-A6073603449F}" srcOrd="2" destOrd="0" parTransId="{04CF3E53-5ACD-487B-AF0B-5CD3236102D3}" sibTransId="{3783C047-3617-4F98-A072-16BF7AFE3A3F}"/>
    <dgm:cxn modelId="{6B13AA9F-74EF-4B77-B423-BD4632C6483B}" type="presOf" srcId="{F981308C-5EA2-4AA5-9C93-F0815B68A817}" destId="{37C08E3A-B2CB-4BFF-958D-60324D93C532}" srcOrd="0" destOrd="0" presId="urn:microsoft.com/office/officeart/2005/8/layout/chevron1"/>
    <dgm:cxn modelId="{133318B4-D53E-4C09-9FB7-ED5230FC5C07}" srcId="{F981308C-5EA2-4AA5-9C93-F0815B68A817}" destId="{9774EEE8-2CB0-4682-B7D8-2F9AE1C29BC4}" srcOrd="0" destOrd="0" parTransId="{40D8C7DE-2A75-40A1-B475-8A6A1794AC27}" sibTransId="{C3B09E88-9EF8-4978-A190-B20846D426DB}"/>
    <dgm:cxn modelId="{54C89BBF-0866-4E1F-B315-C405922397A6}" type="presOf" srcId="{D8E32F73-BA62-46F8-BEE5-A6073603449F}" destId="{7A393DAB-8C4D-4E1D-A2D9-09EA2ABF7287}" srcOrd="0" destOrd="0" presId="urn:microsoft.com/office/officeart/2005/8/layout/chevron1"/>
    <dgm:cxn modelId="{B212EFE8-257E-425A-9BF9-6D0A4C2022A7}" type="presOf" srcId="{2731F10A-60DE-4264-A794-5C6C720B6908}" destId="{83AC85C7-A043-4B2C-B97A-F2C182B82240}" srcOrd="0" destOrd="0" presId="urn:microsoft.com/office/officeart/2005/8/layout/chevron1"/>
    <dgm:cxn modelId="{A553E658-97A7-40C7-BBED-74A370B2517A}" type="presParOf" srcId="{37C08E3A-B2CB-4BFF-958D-60324D93C532}" destId="{82EBC3D0-8DEF-48A5-B686-FD642DAD58AE}" srcOrd="0" destOrd="0" presId="urn:microsoft.com/office/officeart/2005/8/layout/chevron1"/>
    <dgm:cxn modelId="{772B230A-84FE-4C3F-97B9-AF4643786B78}" type="presParOf" srcId="{37C08E3A-B2CB-4BFF-958D-60324D93C532}" destId="{A07C45D5-F0F3-4411-840D-940053AE5652}" srcOrd="1" destOrd="0" presId="urn:microsoft.com/office/officeart/2005/8/layout/chevron1"/>
    <dgm:cxn modelId="{C4E71D21-8C57-438C-901C-F7C895FE00D8}" type="presParOf" srcId="{37C08E3A-B2CB-4BFF-958D-60324D93C532}" destId="{83AC85C7-A043-4B2C-B97A-F2C182B82240}" srcOrd="2" destOrd="0" presId="urn:microsoft.com/office/officeart/2005/8/layout/chevron1"/>
    <dgm:cxn modelId="{A04715DE-99C0-473B-BEE7-A10F9C28FE82}" type="presParOf" srcId="{37C08E3A-B2CB-4BFF-958D-60324D93C532}" destId="{49C910B0-14B7-44E3-8D77-1E3A211CBE25}" srcOrd="3" destOrd="0" presId="urn:microsoft.com/office/officeart/2005/8/layout/chevron1"/>
    <dgm:cxn modelId="{77F8FAA5-0844-4C0B-B2E2-28E1D94BCEA0}" type="presParOf" srcId="{37C08E3A-B2CB-4BFF-958D-60324D93C532}" destId="{7A393DAB-8C4D-4E1D-A2D9-09EA2ABF7287}" srcOrd="4" destOrd="0" presId="urn:microsoft.com/office/officeart/2005/8/layout/chevron1"/>
    <dgm:cxn modelId="{235E470F-A635-45A0-A31A-F1C9F79C924A}" type="presParOf" srcId="{37C08E3A-B2CB-4BFF-958D-60324D93C532}" destId="{97FBBAFC-D5DF-4886-AC08-14D87C949D1A}" srcOrd="5" destOrd="0" presId="urn:microsoft.com/office/officeart/2005/8/layout/chevron1"/>
    <dgm:cxn modelId="{ADCBA5DF-686E-4407-A229-46466C1B426B}" type="presParOf" srcId="{37C08E3A-B2CB-4BFF-958D-60324D93C532}" destId="{310D458F-40DD-4D45-9625-17120C0A2DC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C3D0-8DEF-48A5-B686-FD642DAD58AE}">
      <dsp:nvSpPr>
        <dsp:cNvPr id="0" name=""/>
        <dsp:cNvSpPr/>
      </dsp:nvSpPr>
      <dsp:spPr>
        <a:xfrm>
          <a:off x="4008" y="109615"/>
          <a:ext cx="2333227" cy="933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LTS </a:t>
          </a:r>
          <a:r>
            <a:rPr lang="fr-FR" sz="1900" kern="1200" err="1"/>
            <a:t>overview</a:t>
          </a:r>
          <a:endParaRPr lang="fr-FR" sz="1900" kern="1200"/>
        </a:p>
      </dsp:txBody>
      <dsp:txXfrm>
        <a:off x="470654" y="109615"/>
        <a:ext cx="1399936" cy="933291"/>
      </dsp:txXfrm>
    </dsp:sp>
    <dsp:sp modelId="{83AC85C7-A043-4B2C-B97A-F2C182B82240}">
      <dsp:nvSpPr>
        <dsp:cNvPr id="0" name=""/>
        <dsp:cNvSpPr/>
      </dsp:nvSpPr>
      <dsp:spPr>
        <a:xfrm>
          <a:off x="2103913" y="109615"/>
          <a:ext cx="2333227" cy="933291"/>
        </a:xfrm>
        <a:prstGeom prst="chevron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Climate </a:t>
          </a:r>
          <a:r>
            <a:rPr lang="fr-FR" sz="1900" kern="1200" err="1"/>
            <a:t>investments</a:t>
          </a:r>
          <a:endParaRPr lang="fr-FR" sz="1900" kern="1200"/>
        </a:p>
      </dsp:txBody>
      <dsp:txXfrm>
        <a:off x="2570559" y="109615"/>
        <a:ext cx="1399936" cy="933291"/>
      </dsp:txXfrm>
    </dsp:sp>
    <dsp:sp modelId="{7A393DAB-8C4D-4E1D-A2D9-09EA2ABF7287}">
      <dsp:nvSpPr>
        <dsp:cNvPr id="0" name=""/>
        <dsp:cNvSpPr/>
      </dsp:nvSpPr>
      <dsp:spPr>
        <a:xfrm>
          <a:off x="4203818" y="109615"/>
          <a:ext cx="2333227" cy="933291"/>
        </a:xfrm>
        <a:prstGeom prst="chevron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err="1"/>
            <a:t>Policies</a:t>
          </a:r>
          <a:r>
            <a:rPr lang="fr-FR" sz="1900" kern="1200"/>
            <a:t> &amp; </a:t>
          </a:r>
          <a:r>
            <a:rPr lang="fr-FR" sz="1900" kern="1200" err="1"/>
            <a:t>Financing</a:t>
          </a:r>
          <a:endParaRPr lang="fr-FR" sz="1900" kern="1200"/>
        </a:p>
      </dsp:txBody>
      <dsp:txXfrm>
        <a:off x="4670464" y="109615"/>
        <a:ext cx="1399936" cy="933291"/>
      </dsp:txXfrm>
    </dsp:sp>
    <dsp:sp modelId="{310D458F-40DD-4D45-9625-17120C0A2DC0}">
      <dsp:nvSpPr>
        <dsp:cNvPr id="0" name=""/>
        <dsp:cNvSpPr/>
      </dsp:nvSpPr>
      <dsp:spPr>
        <a:xfrm>
          <a:off x="6303723" y="109615"/>
          <a:ext cx="2333227" cy="933291"/>
        </a:xfrm>
        <a:prstGeom prst="chevr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Macro implications</a:t>
          </a:r>
        </a:p>
      </dsp:txBody>
      <dsp:txXfrm>
        <a:off x="6770369" y="109615"/>
        <a:ext cx="1399936" cy="933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C3D0-8DEF-48A5-B686-FD642DAD58AE}">
      <dsp:nvSpPr>
        <dsp:cNvPr id="0" name=""/>
        <dsp:cNvSpPr/>
      </dsp:nvSpPr>
      <dsp:spPr>
        <a:xfrm>
          <a:off x="4008" y="23900"/>
          <a:ext cx="2333227" cy="933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LTS </a:t>
          </a:r>
          <a:r>
            <a:rPr lang="fr-FR" sz="1900" kern="1200" err="1"/>
            <a:t>overview</a:t>
          </a:r>
          <a:endParaRPr lang="fr-FR" sz="1900" kern="1200"/>
        </a:p>
      </dsp:txBody>
      <dsp:txXfrm>
        <a:off x="470654" y="23900"/>
        <a:ext cx="1399936" cy="933291"/>
      </dsp:txXfrm>
    </dsp:sp>
    <dsp:sp modelId="{83AC85C7-A043-4B2C-B97A-F2C182B82240}">
      <dsp:nvSpPr>
        <dsp:cNvPr id="0" name=""/>
        <dsp:cNvSpPr/>
      </dsp:nvSpPr>
      <dsp:spPr>
        <a:xfrm>
          <a:off x="2103913" y="23900"/>
          <a:ext cx="2333227" cy="933291"/>
        </a:xfrm>
        <a:prstGeom prst="chevron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Climate </a:t>
          </a:r>
          <a:r>
            <a:rPr lang="fr-FR" sz="1900" kern="1200" err="1"/>
            <a:t>investments</a:t>
          </a:r>
          <a:endParaRPr lang="fr-FR" sz="1900" kern="1200"/>
        </a:p>
      </dsp:txBody>
      <dsp:txXfrm>
        <a:off x="2570559" y="23900"/>
        <a:ext cx="1399936" cy="933291"/>
      </dsp:txXfrm>
    </dsp:sp>
    <dsp:sp modelId="{7A393DAB-8C4D-4E1D-A2D9-09EA2ABF7287}">
      <dsp:nvSpPr>
        <dsp:cNvPr id="0" name=""/>
        <dsp:cNvSpPr/>
      </dsp:nvSpPr>
      <dsp:spPr>
        <a:xfrm>
          <a:off x="4203818" y="23900"/>
          <a:ext cx="2333227" cy="933291"/>
        </a:xfrm>
        <a:prstGeom prst="chevron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err="1"/>
            <a:t>Policies</a:t>
          </a:r>
          <a:r>
            <a:rPr lang="fr-FR" sz="1900" kern="1200"/>
            <a:t> &amp; </a:t>
          </a:r>
          <a:r>
            <a:rPr lang="fr-FR" sz="1900" kern="1200" err="1"/>
            <a:t>Financing</a:t>
          </a:r>
          <a:endParaRPr lang="fr-FR" sz="1900" kern="1200"/>
        </a:p>
      </dsp:txBody>
      <dsp:txXfrm>
        <a:off x="4670464" y="23900"/>
        <a:ext cx="1399936" cy="933291"/>
      </dsp:txXfrm>
    </dsp:sp>
    <dsp:sp modelId="{310D458F-40DD-4D45-9625-17120C0A2DC0}">
      <dsp:nvSpPr>
        <dsp:cNvPr id="0" name=""/>
        <dsp:cNvSpPr/>
      </dsp:nvSpPr>
      <dsp:spPr>
        <a:xfrm>
          <a:off x="6303723" y="23900"/>
          <a:ext cx="2333227" cy="933291"/>
        </a:xfrm>
        <a:prstGeom prst="chevr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Macro implications</a:t>
          </a:r>
        </a:p>
      </dsp:txBody>
      <dsp:txXfrm>
        <a:off x="6770369" y="23900"/>
        <a:ext cx="1399936" cy="933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C3D0-8DEF-48A5-B686-FD642DAD58AE}">
      <dsp:nvSpPr>
        <dsp:cNvPr id="0" name=""/>
        <dsp:cNvSpPr/>
      </dsp:nvSpPr>
      <dsp:spPr>
        <a:xfrm>
          <a:off x="4008" y="23900"/>
          <a:ext cx="2333227" cy="933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LTS </a:t>
          </a:r>
          <a:r>
            <a:rPr lang="fr-FR" sz="1900" kern="1200" err="1"/>
            <a:t>overview</a:t>
          </a:r>
          <a:endParaRPr lang="fr-FR" sz="1900" kern="1200"/>
        </a:p>
      </dsp:txBody>
      <dsp:txXfrm>
        <a:off x="470654" y="23900"/>
        <a:ext cx="1399936" cy="933291"/>
      </dsp:txXfrm>
    </dsp:sp>
    <dsp:sp modelId="{83AC85C7-A043-4B2C-B97A-F2C182B82240}">
      <dsp:nvSpPr>
        <dsp:cNvPr id="0" name=""/>
        <dsp:cNvSpPr/>
      </dsp:nvSpPr>
      <dsp:spPr>
        <a:xfrm>
          <a:off x="2103913" y="23900"/>
          <a:ext cx="2333227" cy="933291"/>
        </a:xfrm>
        <a:prstGeom prst="chevron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Climate </a:t>
          </a:r>
          <a:r>
            <a:rPr lang="fr-FR" sz="1900" kern="1200" err="1"/>
            <a:t>investments</a:t>
          </a:r>
          <a:endParaRPr lang="fr-FR" sz="1900" kern="1200"/>
        </a:p>
      </dsp:txBody>
      <dsp:txXfrm>
        <a:off x="2570559" y="23900"/>
        <a:ext cx="1399936" cy="933291"/>
      </dsp:txXfrm>
    </dsp:sp>
    <dsp:sp modelId="{7A393DAB-8C4D-4E1D-A2D9-09EA2ABF7287}">
      <dsp:nvSpPr>
        <dsp:cNvPr id="0" name=""/>
        <dsp:cNvSpPr/>
      </dsp:nvSpPr>
      <dsp:spPr>
        <a:xfrm>
          <a:off x="4203818" y="23900"/>
          <a:ext cx="2333227" cy="933291"/>
        </a:xfrm>
        <a:prstGeom prst="chevron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err="1"/>
            <a:t>Policies</a:t>
          </a:r>
          <a:r>
            <a:rPr lang="fr-FR" sz="1900" kern="1200"/>
            <a:t> &amp; </a:t>
          </a:r>
          <a:r>
            <a:rPr lang="fr-FR" sz="1900" kern="1200" err="1"/>
            <a:t>Financing</a:t>
          </a:r>
          <a:endParaRPr lang="fr-FR" sz="1900" kern="1200"/>
        </a:p>
      </dsp:txBody>
      <dsp:txXfrm>
        <a:off x="4670464" y="23900"/>
        <a:ext cx="1399936" cy="933291"/>
      </dsp:txXfrm>
    </dsp:sp>
    <dsp:sp modelId="{310D458F-40DD-4D45-9625-17120C0A2DC0}">
      <dsp:nvSpPr>
        <dsp:cNvPr id="0" name=""/>
        <dsp:cNvSpPr/>
      </dsp:nvSpPr>
      <dsp:spPr>
        <a:xfrm>
          <a:off x="6303723" y="23900"/>
          <a:ext cx="2333227" cy="933291"/>
        </a:xfrm>
        <a:prstGeom prst="chevr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Macro implications</a:t>
          </a:r>
        </a:p>
      </dsp:txBody>
      <dsp:txXfrm>
        <a:off x="6770369" y="23900"/>
        <a:ext cx="1399936" cy="933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C3D0-8DEF-48A5-B686-FD642DAD58AE}">
      <dsp:nvSpPr>
        <dsp:cNvPr id="0" name=""/>
        <dsp:cNvSpPr/>
      </dsp:nvSpPr>
      <dsp:spPr>
        <a:xfrm>
          <a:off x="4008" y="23900"/>
          <a:ext cx="2333227" cy="933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LTS </a:t>
          </a:r>
          <a:r>
            <a:rPr lang="fr-FR" sz="1900" kern="1200" err="1"/>
            <a:t>overview</a:t>
          </a:r>
          <a:endParaRPr lang="fr-FR" sz="1900" kern="1200"/>
        </a:p>
      </dsp:txBody>
      <dsp:txXfrm>
        <a:off x="470654" y="23900"/>
        <a:ext cx="1399936" cy="933291"/>
      </dsp:txXfrm>
    </dsp:sp>
    <dsp:sp modelId="{83AC85C7-A043-4B2C-B97A-F2C182B82240}">
      <dsp:nvSpPr>
        <dsp:cNvPr id="0" name=""/>
        <dsp:cNvSpPr/>
      </dsp:nvSpPr>
      <dsp:spPr>
        <a:xfrm>
          <a:off x="2103913" y="23900"/>
          <a:ext cx="2333227" cy="933291"/>
        </a:xfrm>
        <a:prstGeom prst="chevron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Climate </a:t>
          </a:r>
          <a:r>
            <a:rPr lang="fr-FR" sz="1900" kern="1200" err="1"/>
            <a:t>investments</a:t>
          </a:r>
          <a:endParaRPr lang="fr-FR" sz="1900" kern="1200"/>
        </a:p>
      </dsp:txBody>
      <dsp:txXfrm>
        <a:off x="2570559" y="23900"/>
        <a:ext cx="1399936" cy="933291"/>
      </dsp:txXfrm>
    </dsp:sp>
    <dsp:sp modelId="{7A393DAB-8C4D-4E1D-A2D9-09EA2ABF7287}">
      <dsp:nvSpPr>
        <dsp:cNvPr id="0" name=""/>
        <dsp:cNvSpPr/>
      </dsp:nvSpPr>
      <dsp:spPr>
        <a:xfrm>
          <a:off x="4203818" y="23900"/>
          <a:ext cx="2333227" cy="933291"/>
        </a:xfrm>
        <a:prstGeom prst="chevron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err="1"/>
            <a:t>Policies</a:t>
          </a:r>
          <a:r>
            <a:rPr lang="fr-FR" sz="1900" kern="1200"/>
            <a:t> &amp; </a:t>
          </a:r>
          <a:r>
            <a:rPr lang="fr-FR" sz="1900" kern="1200" err="1"/>
            <a:t>Financing</a:t>
          </a:r>
          <a:endParaRPr lang="fr-FR" sz="1900" kern="1200"/>
        </a:p>
      </dsp:txBody>
      <dsp:txXfrm>
        <a:off x="4670464" y="23900"/>
        <a:ext cx="1399936" cy="933291"/>
      </dsp:txXfrm>
    </dsp:sp>
    <dsp:sp modelId="{310D458F-40DD-4D45-9625-17120C0A2DC0}">
      <dsp:nvSpPr>
        <dsp:cNvPr id="0" name=""/>
        <dsp:cNvSpPr/>
      </dsp:nvSpPr>
      <dsp:spPr>
        <a:xfrm>
          <a:off x="6303723" y="23900"/>
          <a:ext cx="2333227" cy="933291"/>
        </a:xfrm>
        <a:prstGeom prst="chevr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Macro implications</a:t>
          </a:r>
        </a:p>
      </dsp:txBody>
      <dsp:txXfrm>
        <a:off x="6770369" y="23900"/>
        <a:ext cx="1399936" cy="933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C3D0-8DEF-48A5-B686-FD642DAD58AE}">
      <dsp:nvSpPr>
        <dsp:cNvPr id="0" name=""/>
        <dsp:cNvSpPr/>
      </dsp:nvSpPr>
      <dsp:spPr>
        <a:xfrm>
          <a:off x="4008" y="23900"/>
          <a:ext cx="2333227" cy="933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LTS </a:t>
          </a:r>
          <a:r>
            <a:rPr lang="fr-FR" sz="1900" kern="1200" err="1"/>
            <a:t>overview</a:t>
          </a:r>
          <a:endParaRPr lang="fr-FR" sz="1900" kern="1200"/>
        </a:p>
      </dsp:txBody>
      <dsp:txXfrm>
        <a:off x="470654" y="23900"/>
        <a:ext cx="1399936" cy="933291"/>
      </dsp:txXfrm>
    </dsp:sp>
    <dsp:sp modelId="{83AC85C7-A043-4B2C-B97A-F2C182B82240}">
      <dsp:nvSpPr>
        <dsp:cNvPr id="0" name=""/>
        <dsp:cNvSpPr/>
      </dsp:nvSpPr>
      <dsp:spPr>
        <a:xfrm>
          <a:off x="2103913" y="23900"/>
          <a:ext cx="2333227" cy="933291"/>
        </a:xfrm>
        <a:prstGeom prst="chevron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Climate </a:t>
          </a:r>
          <a:r>
            <a:rPr lang="fr-FR" sz="1900" kern="1200" err="1"/>
            <a:t>investments</a:t>
          </a:r>
          <a:endParaRPr lang="fr-FR" sz="1900" kern="1200"/>
        </a:p>
      </dsp:txBody>
      <dsp:txXfrm>
        <a:off x="2570559" y="23900"/>
        <a:ext cx="1399936" cy="933291"/>
      </dsp:txXfrm>
    </dsp:sp>
    <dsp:sp modelId="{7A393DAB-8C4D-4E1D-A2D9-09EA2ABF7287}">
      <dsp:nvSpPr>
        <dsp:cNvPr id="0" name=""/>
        <dsp:cNvSpPr/>
      </dsp:nvSpPr>
      <dsp:spPr>
        <a:xfrm>
          <a:off x="4203818" y="23900"/>
          <a:ext cx="2333227" cy="933291"/>
        </a:xfrm>
        <a:prstGeom prst="chevron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err="1"/>
            <a:t>Policies</a:t>
          </a:r>
          <a:r>
            <a:rPr lang="fr-FR" sz="1900" kern="1200"/>
            <a:t> &amp; </a:t>
          </a:r>
          <a:r>
            <a:rPr lang="fr-FR" sz="1900" kern="1200" err="1"/>
            <a:t>Financing</a:t>
          </a:r>
          <a:endParaRPr lang="fr-FR" sz="1900" kern="1200"/>
        </a:p>
      </dsp:txBody>
      <dsp:txXfrm>
        <a:off x="4670464" y="23900"/>
        <a:ext cx="1399936" cy="933291"/>
      </dsp:txXfrm>
    </dsp:sp>
    <dsp:sp modelId="{310D458F-40DD-4D45-9625-17120C0A2DC0}">
      <dsp:nvSpPr>
        <dsp:cNvPr id="0" name=""/>
        <dsp:cNvSpPr/>
      </dsp:nvSpPr>
      <dsp:spPr>
        <a:xfrm>
          <a:off x="6303723" y="23900"/>
          <a:ext cx="2333227" cy="933291"/>
        </a:xfrm>
        <a:prstGeom prst="chevr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Macro implications</a:t>
          </a:r>
        </a:p>
      </dsp:txBody>
      <dsp:txXfrm>
        <a:off x="6770369" y="23900"/>
        <a:ext cx="1399936" cy="933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C3D0-8DEF-48A5-B686-FD642DAD58AE}">
      <dsp:nvSpPr>
        <dsp:cNvPr id="0" name=""/>
        <dsp:cNvSpPr/>
      </dsp:nvSpPr>
      <dsp:spPr>
        <a:xfrm>
          <a:off x="4008" y="23900"/>
          <a:ext cx="2333227" cy="933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LTS </a:t>
          </a:r>
          <a:r>
            <a:rPr lang="fr-FR" sz="1900" kern="1200" err="1"/>
            <a:t>overview</a:t>
          </a:r>
          <a:endParaRPr lang="fr-FR" sz="1900" kern="1200"/>
        </a:p>
      </dsp:txBody>
      <dsp:txXfrm>
        <a:off x="470654" y="23900"/>
        <a:ext cx="1399936" cy="933291"/>
      </dsp:txXfrm>
    </dsp:sp>
    <dsp:sp modelId="{83AC85C7-A043-4B2C-B97A-F2C182B82240}">
      <dsp:nvSpPr>
        <dsp:cNvPr id="0" name=""/>
        <dsp:cNvSpPr/>
      </dsp:nvSpPr>
      <dsp:spPr>
        <a:xfrm>
          <a:off x="2103913" y="23900"/>
          <a:ext cx="2333227" cy="933291"/>
        </a:xfrm>
        <a:prstGeom prst="chevron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Climate </a:t>
          </a:r>
          <a:r>
            <a:rPr lang="fr-FR" sz="1900" kern="1200" err="1"/>
            <a:t>investments</a:t>
          </a:r>
          <a:endParaRPr lang="fr-FR" sz="1900" kern="1200"/>
        </a:p>
      </dsp:txBody>
      <dsp:txXfrm>
        <a:off x="2570559" y="23900"/>
        <a:ext cx="1399936" cy="933291"/>
      </dsp:txXfrm>
    </dsp:sp>
    <dsp:sp modelId="{7A393DAB-8C4D-4E1D-A2D9-09EA2ABF7287}">
      <dsp:nvSpPr>
        <dsp:cNvPr id="0" name=""/>
        <dsp:cNvSpPr/>
      </dsp:nvSpPr>
      <dsp:spPr>
        <a:xfrm>
          <a:off x="4203818" y="23900"/>
          <a:ext cx="2333227" cy="933291"/>
        </a:xfrm>
        <a:prstGeom prst="chevron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err="1"/>
            <a:t>Policies</a:t>
          </a:r>
          <a:r>
            <a:rPr lang="fr-FR" sz="1900" kern="1200"/>
            <a:t> &amp; </a:t>
          </a:r>
          <a:r>
            <a:rPr lang="fr-FR" sz="1900" kern="1200" err="1"/>
            <a:t>Financing</a:t>
          </a:r>
          <a:endParaRPr lang="fr-FR" sz="1900" kern="1200"/>
        </a:p>
      </dsp:txBody>
      <dsp:txXfrm>
        <a:off x="4670464" y="23900"/>
        <a:ext cx="1399936" cy="933291"/>
      </dsp:txXfrm>
    </dsp:sp>
    <dsp:sp modelId="{310D458F-40DD-4D45-9625-17120C0A2DC0}">
      <dsp:nvSpPr>
        <dsp:cNvPr id="0" name=""/>
        <dsp:cNvSpPr/>
      </dsp:nvSpPr>
      <dsp:spPr>
        <a:xfrm>
          <a:off x="6303723" y="23900"/>
          <a:ext cx="2333227" cy="933291"/>
        </a:xfrm>
        <a:prstGeom prst="chevr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Macro implications</a:t>
          </a:r>
        </a:p>
      </dsp:txBody>
      <dsp:txXfrm>
        <a:off x="6770369" y="23900"/>
        <a:ext cx="1399936" cy="9332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C3D0-8DEF-48A5-B686-FD642DAD58AE}">
      <dsp:nvSpPr>
        <dsp:cNvPr id="0" name=""/>
        <dsp:cNvSpPr/>
      </dsp:nvSpPr>
      <dsp:spPr>
        <a:xfrm>
          <a:off x="4008" y="23900"/>
          <a:ext cx="2333227" cy="933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LTS </a:t>
          </a:r>
          <a:r>
            <a:rPr lang="fr-FR" sz="1900" kern="1200" err="1"/>
            <a:t>overview</a:t>
          </a:r>
          <a:endParaRPr lang="fr-FR" sz="1900" kern="1200"/>
        </a:p>
      </dsp:txBody>
      <dsp:txXfrm>
        <a:off x="470654" y="23900"/>
        <a:ext cx="1399936" cy="933291"/>
      </dsp:txXfrm>
    </dsp:sp>
    <dsp:sp modelId="{83AC85C7-A043-4B2C-B97A-F2C182B82240}">
      <dsp:nvSpPr>
        <dsp:cNvPr id="0" name=""/>
        <dsp:cNvSpPr/>
      </dsp:nvSpPr>
      <dsp:spPr>
        <a:xfrm>
          <a:off x="2103913" y="23900"/>
          <a:ext cx="2333227" cy="933291"/>
        </a:xfrm>
        <a:prstGeom prst="chevron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Climate </a:t>
          </a:r>
          <a:r>
            <a:rPr lang="fr-FR" sz="1900" kern="1200" err="1"/>
            <a:t>investments</a:t>
          </a:r>
          <a:endParaRPr lang="fr-FR" sz="1900" kern="1200"/>
        </a:p>
      </dsp:txBody>
      <dsp:txXfrm>
        <a:off x="2570559" y="23900"/>
        <a:ext cx="1399936" cy="933291"/>
      </dsp:txXfrm>
    </dsp:sp>
    <dsp:sp modelId="{7A393DAB-8C4D-4E1D-A2D9-09EA2ABF7287}">
      <dsp:nvSpPr>
        <dsp:cNvPr id="0" name=""/>
        <dsp:cNvSpPr/>
      </dsp:nvSpPr>
      <dsp:spPr>
        <a:xfrm>
          <a:off x="4203818" y="23900"/>
          <a:ext cx="2333227" cy="933291"/>
        </a:xfrm>
        <a:prstGeom prst="chevron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err="1"/>
            <a:t>Policies</a:t>
          </a:r>
          <a:r>
            <a:rPr lang="fr-FR" sz="1900" kern="1200"/>
            <a:t> &amp; </a:t>
          </a:r>
          <a:r>
            <a:rPr lang="fr-FR" sz="1900" kern="1200" err="1"/>
            <a:t>Financing</a:t>
          </a:r>
          <a:endParaRPr lang="fr-FR" sz="1900" kern="1200"/>
        </a:p>
      </dsp:txBody>
      <dsp:txXfrm>
        <a:off x="4670464" y="23900"/>
        <a:ext cx="1399936" cy="933291"/>
      </dsp:txXfrm>
    </dsp:sp>
    <dsp:sp modelId="{310D458F-40DD-4D45-9625-17120C0A2DC0}">
      <dsp:nvSpPr>
        <dsp:cNvPr id="0" name=""/>
        <dsp:cNvSpPr/>
      </dsp:nvSpPr>
      <dsp:spPr>
        <a:xfrm>
          <a:off x="6303723" y="23900"/>
          <a:ext cx="2333227" cy="933291"/>
        </a:xfrm>
        <a:prstGeom prst="chevr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Macro implications</a:t>
          </a:r>
        </a:p>
      </dsp:txBody>
      <dsp:txXfrm>
        <a:off x="6770369" y="23900"/>
        <a:ext cx="1399936" cy="9332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C3D0-8DEF-48A5-B686-FD642DAD58AE}">
      <dsp:nvSpPr>
        <dsp:cNvPr id="0" name=""/>
        <dsp:cNvSpPr/>
      </dsp:nvSpPr>
      <dsp:spPr>
        <a:xfrm>
          <a:off x="4008" y="23900"/>
          <a:ext cx="2333227" cy="933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LTS </a:t>
          </a:r>
          <a:r>
            <a:rPr lang="fr-FR" sz="1900" kern="1200" err="1"/>
            <a:t>overview</a:t>
          </a:r>
          <a:endParaRPr lang="fr-FR" sz="1900" kern="1200"/>
        </a:p>
      </dsp:txBody>
      <dsp:txXfrm>
        <a:off x="470654" y="23900"/>
        <a:ext cx="1399936" cy="933291"/>
      </dsp:txXfrm>
    </dsp:sp>
    <dsp:sp modelId="{83AC85C7-A043-4B2C-B97A-F2C182B82240}">
      <dsp:nvSpPr>
        <dsp:cNvPr id="0" name=""/>
        <dsp:cNvSpPr/>
      </dsp:nvSpPr>
      <dsp:spPr>
        <a:xfrm>
          <a:off x="2103913" y="23900"/>
          <a:ext cx="2333227" cy="933291"/>
        </a:xfrm>
        <a:prstGeom prst="chevron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Climate </a:t>
          </a:r>
          <a:r>
            <a:rPr lang="fr-FR" sz="1900" kern="1200" err="1"/>
            <a:t>investments</a:t>
          </a:r>
          <a:endParaRPr lang="fr-FR" sz="1900" kern="1200"/>
        </a:p>
      </dsp:txBody>
      <dsp:txXfrm>
        <a:off x="2570559" y="23900"/>
        <a:ext cx="1399936" cy="933291"/>
      </dsp:txXfrm>
    </dsp:sp>
    <dsp:sp modelId="{7A393DAB-8C4D-4E1D-A2D9-09EA2ABF7287}">
      <dsp:nvSpPr>
        <dsp:cNvPr id="0" name=""/>
        <dsp:cNvSpPr/>
      </dsp:nvSpPr>
      <dsp:spPr>
        <a:xfrm>
          <a:off x="4203818" y="23900"/>
          <a:ext cx="2333227" cy="933291"/>
        </a:xfrm>
        <a:prstGeom prst="chevron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err="1"/>
            <a:t>Policies</a:t>
          </a:r>
          <a:r>
            <a:rPr lang="fr-FR" sz="1900" kern="1200"/>
            <a:t> &amp; </a:t>
          </a:r>
          <a:r>
            <a:rPr lang="fr-FR" sz="1900" kern="1200" err="1"/>
            <a:t>Financing</a:t>
          </a:r>
          <a:endParaRPr lang="fr-FR" sz="1900" kern="1200"/>
        </a:p>
      </dsp:txBody>
      <dsp:txXfrm>
        <a:off x="4670464" y="23900"/>
        <a:ext cx="1399936" cy="933291"/>
      </dsp:txXfrm>
    </dsp:sp>
    <dsp:sp modelId="{310D458F-40DD-4D45-9625-17120C0A2DC0}">
      <dsp:nvSpPr>
        <dsp:cNvPr id="0" name=""/>
        <dsp:cNvSpPr/>
      </dsp:nvSpPr>
      <dsp:spPr>
        <a:xfrm>
          <a:off x="6303723" y="23900"/>
          <a:ext cx="2333227" cy="933291"/>
        </a:xfrm>
        <a:prstGeom prst="chevr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Macro implications</a:t>
          </a:r>
        </a:p>
      </dsp:txBody>
      <dsp:txXfrm>
        <a:off x="6770369" y="23900"/>
        <a:ext cx="1399936" cy="9332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C3D0-8DEF-48A5-B686-FD642DAD58AE}">
      <dsp:nvSpPr>
        <dsp:cNvPr id="0" name=""/>
        <dsp:cNvSpPr/>
      </dsp:nvSpPr>
      <dsp:spPr>
        <a:xfrm>
          <a:off x="4008" y="23900"/>
          <a:ext cx="2333227" cy="933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LTS </a:t>
          </a:r>
          <a:r>
            <a:rPr lang="fr-FR" sz="1900" kern="1200" err="1"/>
            <a:t>overview</a:t>
          </a:r>
          <a:endParaRPr lang="fr-FR" sz="1900" kern="1200"/>
        </a:p>
      </dsp:txBody>
      <dsp:txXfrm>
        <a:off x="470654" y="23900"/>
        <a:ext cx="1399936" cy="933291"/>
      </dsp:txXfrm>
    </dsp:sp>
    <dsp:sp modelId="{83AC85C7-A043-4B2C-B97A-F2C182B82240}">
      <dsp:nvSpPr>
        <dsp:cNvPr id="0" name=""/>
        <dsp:cNvSpPr/>
      </dsp:nvSpPr>
      <dsp:spPr>
        <a:xfrm>
          <a:off x="2103913" y="23900"/>
          <a:ext cx="2333227" cy="933291"/>
        </a:xfrm>
        <a:prstGeom prst="chevron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Climate </a:t>
          </a:r>
          <a:r>
            <a:rPr lang="fr-FR" sz="1900" kern="1200" err="1"/>
            <a:t>investments</a:t>
          </a:r>
          <a:endParaRPr lang="fr-FR" sz="1900" kern="1200"/>
        </a:p>
      </dsp:txBody>
      <dsp:txXfrm>
        <a:off x="2570559" y="23900"/>
        <a:ext cx="1399936" cy="933291"/>
      </dsp:txXfrm>
    </dsp:sp>
    <dsp:sp modelId="{7A393DAB-8C4D-4E1D-A2D9-09EA2ABF7287}">
      <dsp:nvSpPr>
        <dsp:cNvPr id="0" name=""/>
        <dsp:cNvSpPr/>
      </dsp:nvSpPr>
      <dsp:spPr>
        <a:xfrm>
          <a:off x="4203818" y="23900"/>
          <a:ext cx="2333227" cy="933291"/>
        </a:xfrm>
        <a:prstGeom prst="chevron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err="1"/>
            <a:t>Policies</a:t>
          </a:r>
          <a:r>
            <a:rPr lang="fr-FR" sz="1900" kern="1200"/>
            <a:t> &amp; </a:t>
          </a:r>
          <a:r>
            <a:rPr lang="fr-FR" sz="1900" kern="1200" err="1"/>
            <a:t>Financing</a:t>
          </a:r>
          <a:endParaRPr lang="fr-FR" sz="1900" kern="1200"/>
        </a:p>
      </dsp:txBody>
      <dsp:txXfrm>
        <a:off x="4670464" y="23900"/>
        <a:ext cx="1399936" cy="933291"/>
      </dsp:txXfrm>
    </dsp:sp>
    <dsp:sp modelId="{310D458F-40DD-4D45-9625-17120C0A2DC0}">
      <dsp:nvSpPr>
        <dsp:cNvPr id="0" name=""/>
        <dsp:cNvSpPr/>
      </dsp:nvSpPr>
      <dsp:spPr>
        <a:xfrm>
          <a:off x="6303723" y="23900"/>
          <a:ext cx="2333227" cy="933291"/>
        </a:xfrm>
        <a:prstGeom prst="chevr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Macro implications</a:t>
          </a:r>
        </a:p>
      </dsp:txBody>
      <dsp:txXfrm>
        <a:off x="6770369" y="23900"/>
        <a:ext cx="1399936" cy="933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>
                <a:latin typeface="Helvetica" panose="020B0500000000000000" pitchFamily="34" charset="0"/>
              </a:rPr>
              <a:t>I4CE – Institute for Climate Economics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C852A-89D7-439F-A417-F78DFB987B56}" type="slidenum">
              <a:rPr lang="fr-FR" smtClean="0">
                <a:latin typeface="Helvetica" panose="020B0500000000000000" pitchFamily="34" charset="0"/>
              </a:rPr>
              <a:t>‹N°›</a:t>
            </a:fld>
            <a:endParaRPr lang="fr-FR"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3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F2F8-2E56-47BF-9E1A-7DB43790FB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E0593-AA76-4FA9-B1E9-DBE29758CF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purpose of this tab is not to provide a cost-benefit analysis of the transition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0593-AA76-4FA9-B1E9-DBE29758CF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4CE_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4ce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i4ce.us11.list-manage.com/subscribe?u=1aa9ac01e1dd2d504836ed299&amp;id=3c097b98ec" TargetMode="Externa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3573016"/>
          </a:xfrm>
          <a:prstGeom prst="rect">
            <a:avLst/>
          </a:prstGeom>
          <a:solidFill>
            <a:srgbClr val="174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907704" y="260648"/>
            <a:ext cx="0" cy="31683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19" y="1063973"/>
            <a:ext cx="6835799" cy="1212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19" y="2276872"/>
            <a:ext cx="6835799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51049" y="3068959"/>
            <a:ext cx="6836469" cy="3600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AUTEURS &amp; LIEU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2919" y="3068960"/>
            <a:ext cx="1479406" cy="36004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480805" cy="17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65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862064"/>
            <a:ext cx="8352928" cy="1143000"/>
          </a:xfrm>
        </p:spPr>
        <p:txBody>
          <a:bodyPr anchor="t"/>
          <a:lstStyle>
            <a:lvl1pPr algn="l"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2" b="81302"/>
          <a:stretch/>
        </p:blipFill>
        <p:spPr>
          <a:xfrm>
            <a:off x="0" y="2420888"/>
            <a:ext cx="9144000" cy="288032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33827514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08918"/>
            <a:ext cx="8352928" cy="1205971"/>
          </a:xfrm>
          <a:solidFill>
            <a:schemeClr val="bg1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riangle rectangle 2"/>
          <p:cNvSpPr/>
          <p:nvPr userDrawn="1"/>
        </p:nvSpPr>
        <p:spPr>
          <a:xfrm rot="5400000">
            <a:off x="28528" y="-31441"/>
            <a:ext cx="2708919" cy="2771801"/>
          </a:xfrm>
          <a:prstGeom prst="rtTriangle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rectangle 6"/>
          <p:cNvSpPr/>
          <p:nvPr userDrawn="1"/>
        </p:nvSpPr>
        <p:spPr>
          <a:xfrm rot="16200000">
            <a:off x="6173561" y="3897505"/>
            <a:ext cx="2953054" cy="2987824"/>
          </a:xfrm>
          <a:prstGeom prst="rtTriangl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29154702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8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 rot="2737892">
            <a:off x="5617014" y="1383802"/>
            <a:ext cx="3300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I4CE – Institute</a:t>
            </a:r>
            <a:r>
              <a:rPr lang="en-US" sz="1400" baseline="0">
                <a:solidFill>
                  <a:schemeClr val="bg1"/>
                </a:solidFill>
              </a:rPr>
              <a:t> for Climate Economics </a:t>
            </a:r>
            <a:br>
              <a:rPr lang="en-US" sz="1400" baseline="0">
                <a:solidFill>
                  <a:schemeClr val="bg1"/>
                </a:solidFill>
              </a:rPr>
            </a:br>
            <a:r>
              <a:rPr lang="en-US" sz="1400" baseline="0">
                <a:solidFill>
                  <a:schemeClr val="bg1"/>
                </a:solidFill>
              </a:rPr>
              <a:t>30 rue de Fleurus, 75006 Paris</a:t>
            </a:r>
          </a:p>
          <a:p>
            <a:r>
              <a:rPr lang="en-US" sz="1400" u="none" baseline="0">
                <a:solidFill>
                  <a:schemeClr val="bg1"/>
                </a:solidFill>
              </a:rPr>
              <a:t>www.i4ce.org | contact@i4ce.org</a:t>
            </a:r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755576" y="6021288"/>
            <a:ext cx="0" cy="6480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2843807" y="3643908"/>
            <a:ext cx="3456385" cy="180341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latin typeface="+mj-lt"/>
              </a:defRPr>
            </a:lvl1pPr>
          </a:lstStyle>
          <a:p>
            <a:pPr lvl="0"/>
            <a:r>
              <a:rPr lang="en-US" err="1"/>
              <a:t>Remerciements</a:t>
            </a:r>
            <a:endParaRPr lang="en-US"/>
          </a:p>
          <a:p>
            <a:pPr lvl="0"/>
            <a:r>
              <a:rPr lang="en-US" err="1"/>
              <a:t>Adresse</a:t>
            </a:r>
            <a:r>
              <a:rPr lang="en-US"/>
              <a:t> contact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" b="561"/>
          <a:stretch/>
        </p:blipFill>
        <p:spPr>
          <a:xfrm>
            <a:off x="67833" y="40690"/>
            <a:ext cx="1263807" cy="1516102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3563888" y="2967900"/>
            <a:ext cx="555442" cy="555442"/>
            <a:chOff x="2339752" y="692696"/>
            <a:chExt cx="792088" cy="792088"/>
          </a:xfrm>
        </p:grpSpPr>
        <p:sp>
          <p:nvSpPr>
            <p:cNvPr id="10" name="Rectangle 9"/>
            <p:cNvSpPr/>
            <p:nvPr/>
          </p:nvSpPr>
          <p:spPr>
            <a:xfrm>
              <a:off x="2339752" y="692696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4" descr="https://static.thenounproject.com/png/509045-200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327" y="797271"/>
              <a:ext cx="582938" cy="58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/>
          <p:nvPr userDrawn="1"/>
        </p:nvGrpSpPr>
        <p:grpSpPr>
          <a:xfrm>
            <a:off x="4247964" y="2967899"/>
            <a:ext cx="555442" cy="555442"/>
            <a:chOff x="2339752" y="1592796"/>
            <a:chExt cx="792088" cy="792088"/>
          </a:xfrm>
        </p:grpSpPr>
        <p:sp>
          <p:nvSpPr>
            <p:cNvPr id="14" name="Rectangle 13"/>
            <p:cNvSpPr/>
            <p:nvPr/>
          </p:nvSpPr>
          <p:spPr>
            <a:xfrm>
              <a:off x="2339752" y="1592796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6" descr="https://static.thenounproject.com/png/2386251-200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168" y="1688212"/>
              <a:ext cx="601257" cy="601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 userDrawn="1"/>
        </p:nvGrpSpPr>
        <p:grpSpPr>
          <a:xfrm>
            <a:off x="4932040" y="2967899"/>
            <a:ext cx="555442" cy="555442"/>
            <a:chOff x="2339752" y="2492896"/>
            <a:chExt cx="792088" cy="792088"/>
          </a:xfrm>
        </p:grpSpPr>
        <p:sp>
          <p:nvSpPr>
            <p:cNvPr id="17" name="Rectangle 16"/>
            <p:cNvSpPr/>
            <p:nvPr/>
          </p:nvSpPr>
          <p:spPr>
            <a:xfrm>
              <a:off x="2339752" y="2492896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5" descr="https://static.thenounproject.com/png/23267-200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764" y="2600908"/>
              <a:ext cx="57606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587080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198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35538"/>
          <a:stretch/>
        </p:blipFill>
        <p:spPr>
          <a:xfrm>
            <a:off x="0" y="0"/>
            <a:ext cx="9151758" cy="68853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835696" y="2469736"/>
            <a:ext cx="7316062" cy="2687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2390" y="2576141"/>
            <a:ext cx="6984106" cy="1212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17419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2390" y="3789040"/>
            <a:ext cx="6984106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4195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51720" y="4581127"/>
            <a:ext cx="6984791" cy="3600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74195"/>
                </a:solidFill>
              </a:defRPr>
            </a:lvl1pPr>
          </a:lstStyle>
          <a:p>
            <a:pPr lvl="0"/>
            <a:r>
              <a:rPr lang="en-US"/>
              <a:t>AUTEURS &amp; LIEU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192" y="6360034"/>
            <a:ext cx="1479406" cy="36004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5495"/>
            <a:ext cx="1296144" cy="15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897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35538"/>
          <a:stretch/>
        </p:blipFill>
        <p:spPr>
          <a:xfrm>
            <a:off x="0" y="0"/>
            <a:ext cx="9151758" cy="68853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835696" y="2469736"/>
            <a:ext cx="7316062" cy="419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2390" y="2576141"/>
            <a:ext cx="6984106" cy="1212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17419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2390" y="3789040"/>
            <a:ext cx="6984106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4195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51720" y="4581127"/>
            <a:ext cx="6984791" cy="3600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74195"/>
                </a:solidFill>
              </a:defRPr>
            </a:lvl1pPr>
          </a:lstStyle>
          <a:p>
            <a:pPr lvl="0"/>
            <a:r>
              <a:rPr lang="en-US"/>
              <a:t>AUTEURS &amp; LIEU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80312" y="205495"/>
            <a:ext cx="1479406" cy="36004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5495"/>
            <a:ext cx="1296144" cy="15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65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965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720080"/>
          </a:xfrm>
          <a:noFill/>
        </p:spPr>
        <p:txBody>
          <a:bodyPr>
            <a:normAutofit/>
          </a:bodyPr>
          <a:lstStyle>
            <a:lvl1pPr algn="l">
              <a:defRPr sz="3200">
                <a:solidFill>
                  <a:srgbClr val="174195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5888"/>
            <a:ext cx="8640960" cy="288925"/>
          </a:xfrm>
          <a:noFill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4565AF"/>
                </a:solidFill>
                <a:latin typeface="+mn-lt"/>
              </a:defRPr>
            </a:lvl1pPr>
          </a:lstStyle>
          <a:p>
            <a:pPr lvl="0"/>
            <a:r>
              <a:rPr lang="en-US"/>
              <a:t>PLAN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81302"/>
          <a:stretch/>
        </p:blipFill>
        <p:spPr>
          <a:xfrm>
            <a:off x="0" y="1234576"/>
            <a:ext cx="9144000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42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4248472" cy="48965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720080"/>
          </a:xfrm>
          <a:noFill/>
        </p:spPr>
        <p:txBody>
          <a:bodyPr>
            <a:normAutofit/>
          </a:bodyPr>
          <a:lstStyle>
            <a:lvl1pPr algn="l">
              <a:defRPr sz="3200">
                <a:solidFill>
                  <a:srgbClr val="174195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5888"/>
            <a:ext cx="8640960" cy="288925"/>
          </a:xfrm>
          <a:noFill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4565AF"/>
                </a:solidFill>
                <a:latin typeface="+mn-lt"/>
              </a:defRPr>
            </a:lvl1pPr>
          </a:lstStyle>
          <a:p>
            <a:pPr lvl="0"/>
            <a:r>
              <a:rPr lang="en-US"/>
              <a:t>PLAN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81302"/>
          <a:stretch/>
        </p:blipFill>
        <p:spPr>
          <a:xfrm>
            <a:off x="0" y="1234576"/>
            <a:ext cx="9144000" cy="144016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4644008" y="1484784"/>
            <a:ext cx="4248472" cy="48965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94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720080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dirty="0">
                <a:solidFill>
                  <a:srgbClr val="174195"/>
                </a:solidFill>
                <a:latin typeface="+mn-lt"/>
              </a:defRPr>
            </a:lvl1pPr>
          </a:lstStyle>
          <a:p>
            <a:pPr lvl="0" algn="l"/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5888"/>
            <a:ext cx="8640959" cy="288925"/>
          </a:xfrm>
          <a:noFill/>
        </p:spPr>
        <p:txBody>
          <a:bodyPr vert="horz" lIns="91440" tIns="45720" rIns="91440" bIns="45720" rtlCol="0">
            <a:noAutofit/>
          </a:bodyPr>
          <a:lstStyle>
            <a:lvl1pPr>
              <a:defRPr lang="en-US" sz="1400" dirty="0">
                <a:solidFill>
                  <a:srgbClr val="4565AF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PLAN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81302"/>
          <a:stretch/>
        </p:blipFill>
        <p:spPr>
          <a:xfrm>
            <a:off x="0" y="1234576"/>
            <a:ext cx="9144000" cy="144016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3248254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200">
                <a:solidFill>
                  <a:srgbClr val="174195"/>
                </a:solidFill>
                <a:latin typeface="+mn-lt"/>
              </a:defRPr>
            </a:lvl1pPr>
          </a:lstStyle>
          <a:p>
            <a:pPr lvl="0" algn="l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ZoneTexte 3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11505468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90056"/>
            <a:ext cx="83529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riangle rectangle 5"/>
          <p:cNvSpPr/>
          <p:nvPr userDrawn="1"/>
        </p:nvSpPr>
        <p:spPr>
          <a:xfrm rot="5400000">
            <a:off x="28528" y="-31441"/>
            <a:ext cx="2708919" cy="2771801"/>
          </a:xfrm>
          <a:prstGeom prst="rtTriangle">
            <a:avLst/>
          </a:prstGeom>
          <a:solidFill>
            <a:srgbClr val="009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rectangle 6"/>
          <p:cNvSpPr/>
          <p:nvPr userDrawn="1"/>
        </p:nvSpPr>
        <p:spPr>
          <a:xfrm rot="16200000">
            <a:off x="6173561" y="3897505"/>
            <a:ext cx="2953054" cy="2987824"/>
          </a:xfrm>
          <a:prstGeom prst="rtTriangl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251520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15453473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" b="36376"/>
          <a:stretch/>
        </p:blipFill>
        <p:spPr>
          <a:xfrm>
            <a:off x="-14392" y="0"/>
            <a:ext cx="915839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8100392" cy="1800200"/>
          </a:xfrm>
          <a:solidFill>
            <a:schemeClr val="bg1"/>
          </a:solidFill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83568" y="652534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bg1"/>
                </a:solidFill>
              </a:rPr>
              <a:t>I4CE</a:t>
            </a:r>
            <a:r>
              <a:rPr lang="fr-FR" sz="1100" b="1" baseline="0" noProof="0">
                <a:solidFill>
                  <a:schemeClr val="bg1"/>
                </a:solidFill>
              </a:rPr>
              <a:t> </a:t>
            </a:r>
            <a:r>
              <a:rPr lang="fr-FR" sz="1100" b="0" baseline="0" noProof="0">
                <a:solidFill>
                  <a:schemeClr val="bg1"/>
                </a:solidFill>
              </a:rPr>
              <a:t>–</a:t>
            </a:r>
            <a:r>
              <a:rPr lang="fr-FR" sz="1100" b="1" baseline="0" noProof="0">
                <a:solidFill>
                  <a:schemeClr val="bg1"/>
                </a:solidFill>
              </a:rPr>
              <a:t> </a:t>
            </a:r>
            <a:r>
              <a:rPr lang="fr-FR" sz="1100" b="0" noProof="0">
                <a:solidFill>
                  <a:schemeClr val="bg1"/>
                </a:solidFill>
              </a:rPr>
              <a:t>Institut de l’économie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4291942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ZoneTexte 8"/>
          <p:cNvSpPr txBox="1"/>
          <p:nvPr userDrawn="1"/>
        </p:nvSpPr>
        <p:spPr>
          <a:xfrm>
            <a:off x="8028384" y="6525344"/>
            <a:ext cx="71487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4CD7E3A1-C030-45DE-94E5-3A8730541A5B}" type="slidenum">
              <a:rPr lang="en-US" sz="1100" smtClean="0">
                <a:solidFill>
                  <a:schemeClr val="tx1"/>
                </a:solidFill>
              </a:rPr>
              <a:t>‹N°›</a:t>
            </a:fld>
            <a:endParaRPr lang="en-US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65" r:id="rId5"/>
    <p:sldLayoutId id="2147483654" r:id="rId6"/>
    <p:sldLayoutId id="2147483655" r:id="rId7"/>
    <p:sldLayoutId id="2147483658" r:id="rId8"/>
    <p:sldLayoutId id="2147483661" r:id="rId9"/>
    <p:sldLayoutId id="2147483663" r:id="rId10"/>
    <p:sldLayoutId id="2147483662" r:id="rId11"/>
    <p:sldLayoutId id="2147483656" r:id="rId12"/>
    <p:sldLayoutId id="2147483657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5.xml"/><Relationship Id="rId7" Type="http://schemas.openxmlformats.org/officeDocument/2006/relationships/chart" Target="../charts/chart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chart" Target="../charts/chart5.xml"/><Relationship Id="rId4" Type="http://schemas.openxmlformats.org/officeDocument/2006/relationships/diagramQuickStyle" Target="../diagrams/quickStyle5.xml"/><Relationship Id="rId9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Layout" Target="../diagrams/layout7.xml"/><Relationship Id="rId7" Type="http://schemas.openxmlformats.org/officeDocument/2006/relationships/chart" Target="../charts/char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chart" Target="../charts/chart9.xml"/><Relationship Id="rId4" Type="http://schemas.openxmlformats.org/officeDocument/2006/relationships/diagramQuickStyle" Target="../diagrams/quickStyle7.xml"/><Relationship Id="rId9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4ce.org/en/publication/economic-implications-transition-low-carbon-resilient-economy-dashboard-finance-ministers-support-implementation-long-term-strategies-climate/" TargetMode="External"/><Relationship Id="rId2" Type="http://schemas.openxmlformats.org/officeDocument/2006/relationships/hyperlink" Target="https://www.i4ce.org/wp-content/uploads/2022/11/Dashboard_4.3_au19-12-22.xlsx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hloe.boutron@i4ce.org" TargetMode="External"/><Relationship Id="rId2" Type="http://schemas.openxmlformats.org/officeDocument/2006/relationships/hyperlink" Target="mailto:louise.kessler@i4ce.or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4ce.org/en/publication/economic-implications-transition-low-carbon-resilient-economy-dashboard-finance-ministers-support-implementation-long-term-strategies-climate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2390" y="2576141"/>
            <a:ext cx="6875710" cy="1212900"/>
          </a:xfrm>
          <a:noFill/>
        </p:spPr>
        <p:txBody>
          <a:bodyPr>
            <a:no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dashboard for Finance Ministers to support the implementation of long-term strategies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noProof="0" dirty="0"/>
              <a:t>User </a:t>
            </a:r>
            <a:r>
              <a:rPr lang="fr-FR" sz="2800" noProof="0" dirty="0" err="1"/>
              <a:t>booklet</a:t>
            </a:r>
            <a:endParaRPr lang="fr-FR" sz="2800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5584723" y="6360034"/>
            <a:ext cx="2568677" cy="360041"/>
          </a:xfrm>
        </p:spPr>
        <p:txBody>
          <a:bodyPr/>
          <a:lstStyle/>
          <a:p>
            <a:r>
              <a:rPr lang="fr-FR" noProof="0" dirty="0" err="1"/>
              <a:t>December</a:t>
            </a:r>
            <a:r>
              <a:rPr lang="fr-FR" noProof="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6264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Dashboard structure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3B1AD99A-A3AA-6139-15C1-9C115E44C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59972"/>
              </p:ext>
            </p:extLst>
          </p:nvPr>
        </p:nvGraphicFramePr>
        <p:xfrm>
          <a:off x="251520" y="3145676"/>
          <a:ext cx="8640959" cy="115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46500386-B3A0-89AB-E72C-FAB99851DBD9}"/>
              </a:ext>
            </a:extLst>
          </p:cNvPr>
          <p:cNvSpPr/>
          <p:nvPr/>
        </p:nvSpPr>
        <p:spPr>
          <a:xfrm>
            <a:off x="251520" y="4454076"/>
            <a:ext cx="2672080" cy="1759060"/>
          </a:xfrm>
          <a:prstGeom prst="wedgeRectCallout">
            <a:avLst>
              <a:gd name="adj1" fmla="val -16891"/>
              <a:gd name="adj2" fmla="val -59338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fr-FR" sz="1400" b="1" dirty="0" err="1">
                <a:solidFill>
                  <a:schemeClr val="tx1"/>
                </a:solidFill>
              </a:rPr>
              <a:t>Salient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err="1">
                <a:solidFill>
                  <a:schemeClr val="tx1"/>
                </a:solidFill>
              </a:rPr>
              <a:t>elements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err="1">
                <a:solidFill>
                  <a:schemeClr val="tx1"/>
                </a:solidFill>
              </a:rPr>
              <a:t>from</a:t>
            </a:r>
            <a:r>
              <a:rPr lang="fr-FR" sz="1400" b="1" dirty="0">
                <a:solidFill>
                  <a:schemeClr val="tx1"/>
                </a:solidFill>
              </a:rPr>
              <a:t> the LTS</a:t>
            </a:r>
            <a:r>
              <a:rPr lang="fr-FR" sz="1400" dirty="0">
                <a:solidFill>
                  <a:schemeClr val="tx1"/>
                </a:solidFill>
              </a:rPr>
              <a:t>: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LTS objectives and </a:t>
            </a:r>
            <a:r>
              <a:rPr lang="fr-FR" sz="1400" dirty="0" err="1">
                <a:solidFill>
                  <a:schemeClr val="tx1"/>
                </a:solidFill>
              </a:rPr>
              <a:t>milestones</a:t>
            </a:r>
            <a:endParaRPr lang="fr-FR" sz="1400" dirty="0">
              <a:solidFill>
                <a:schemeClr val="tx1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tx1"/>
                </a:solidFill>
              </a:rPr>
              <a:t>Projected</a:t>
            </a:r>
            <a:r>
              <a:rPr lang="fr-FR" sz="1400" dirty="0">
                <a:solidFill>
                  <a:schemeClr val="tx1"/>
                </a:solidFill>
              </a:rPr>
              <a:t> real </a:t>
            </a:r>
            <a:r>
              <a:rPr lang="fr-FR" sz="1400" dirty="0" err="1">
                <a:solidFill>
                  <a:schemeClr val="tx1"/>
                </a:solidFill>
              </a:rPr>
              <a:t>economy</a:t>
            </a:r>
            <a:r>
              <a:rPr lang="fr-FR" sz="1400" dirty="0">
                <a:solidFill>
                  <a:schemeClr val="tx1"/>
                </a:solidFill>
              </a:rPr>
              <a:t> changes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Key challenges and levers for the transition</a:t>
            </a:r>
          </a:p>
        </p:txBody>
      </p:sp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37AFEF17-E2A8-88A8-0C34-C7D346BAFD15}"/>
              </a:ext>
            </a:extLst>
          </p:cNvPr>
          <p:cNvSpPr/>
          <p:nvPr/>
        </p:nvSpPr>
        <p:spPr>
          <a:xfrm>
            <a:off x="1670683" y="1707722"/>
            <a:ext cx="2753993" cy="1278194"/>
          </a:xfrm>
          <a:prstGeom prst="wedgeRectCallout">
            <a:avLst>
              <a:gd name="adj1" fmla="val 12724"/>
              <a:gd name="adj2" fmla="val 6436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Investment </a:t>
            </a:r>
            <a:r>
              <a:rPr lang="fr-FR" sz="1400" b="1" dirty="0" err="1">
                <a:solidFill>
                  <a:schemeClr val="tx1"/>
                </a:solidFill>
              </a:rPr>
              <a:t>needs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err="1">
                <a:solidFill>
                  <a:schemeClr val="tx1"/>
                </a:solidFill>
              </a:rPr>
              <a:t>assessment</a:t>
            </a:r>
            <a:r>
              <a:rPr lang="fr-FR" sz="1400" dirty="0">
                <a:solidFill>
                  <a:schemeClr val="tx1"/>
                </a:solidFill>
              </a:rPr>
              <a:t>: how </a:t>
            </a:r>
            <a:r>
              <a:rPr lang="fr-FR" sz="1400" dirty="0" err="1">
                <a:solidFill>
                  <a:schemeClr val="tx1"/>
                </a:solidFill>
              </a:rPr>
              <a:t>projected</a:t>
            </a:r>
            <a:r>
              <a:rPr lang="fr-FR" sz="1400" dirty="0">
                <a:solidFill>
                  <a:schemeClr val="tx1"/>
                </a:solidFill>
              </a:rPr>
              <a:t> ‘real </a:t>
            </a:r>
            <a:r>
              <a:rPr lang="fr-FR" sz="1400" dirty="0" err="1">
                <a:solidFill>
                  <a:schemeClr val="tx1"/>
                </a:solidFill>
              </a:rPr>
              <a:t>economy</a:t>
            </a:r>
            <a:r>
              <a:rPr lang="fr-FR" sz="1400" dirty="0">
                <a:solidFill>
                  <a:schemeClr val="tx1"/>
                </a:solidFill>
              </a:rPr>
              <a:t>’ changes translate </a:t>
            </a:r>
            <a:r>
              <a:rPr lang="fr-FR" sz="1400" dirty="0" err="1">
                <a:solidFill>
                  <a:schemeClr val="tx1"/>
                </a:solidFill>
              </a:rPr>
              <a:t>into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sectoral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climate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investment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needs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1108AFDB-4D9D-9F5C-B77F-4D3FA8E9A9F7}"/>
              </a:ext>
            </a:extLst>
          </p:cNvPr>
          <p:cNvSpPr/>
          <p:nvPr/>
        </p:nvSpPr>
        <p:spPr>
          <a:xfrm>
            <a:off x="5410902" y="1707722"/>
            <a:ext cx="3022883" cy="1278194"/>
          </a:xfrm>
          <a:prstGeom prst="wedgeRectCallout">
            <a:avLst>
              <a:gd name="adj1" fmla="val 22316"/>
              <a:gd name="adj2" fmla="val 63945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Key macroeconomic implications of the LTS</a:t>
            </a:r>
            <a:r>
              <a:rPr lang="en-US" sz="1400" dirty="0">
                <a:solidFill>
                  <a:schemeClr val="tx1"/>
                </a:solidFill>
              </a:rPr>
              <a:t>: growth, income, prices, debt, employment, trade balance, foreign exchange, etc. </a:t>
            </a:r>
          </a:p>
        </p:txBody>
      </p:sp>
      <p:sp>
        <p:nvSpPr>
          <p:cNvPr id="14" name="Bulle narrative : rectangle 13">
            <a:extLst>
              <a:ext uri="{FF2B5EF4-FFF2-40B4-BE49-F238E27FC236}">
                <a16:creationId xmlns:a16="http://schemas.microsoft.com/office/drawing/2014/main" id="{4158B2BF-3537-0A13-C28E-ADE54D7A657B}"/>
              </a:ext>
            </a:extLst>
          </p:cNvPr>
          <p:cNvSpPr/>
          <p:nvPr/>
        </p:nvSpPr>
        <p:spPr>
          <a:xfrm>
            <a:off x="4193855" y="4457959"/>
            <a:ext cx="4698623" cy="1755178"/>
          </a:xfrm>
          <a:prstGeom prst="wedgeRectCallout">
            <a:avLst>
              <a:gd name="adj1" fmla="val -19986"/>
              <a:gd name="adj2" fmla="val -5942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US" sz="1400" b="1">
                <a:solidFill>
                  <a:schemeClr val="tx1"/>
                </a:solidFill>
              </a:rPr>
              <a:t>Implications of the LTS for the national budget: 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Overview of policies in place to trigger climate investments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Estimates of the volumes of public funding which support / go against LTS objectives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Available &amp; potential resources which can be mobilized to support LTS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026086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190DAF8-3D7F-4F0F-96FF-60605690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Tab – </a:t>
            </a:r>
            <a:r>
              <a:rPr lang="en-US" i="1"/>
              <a:t>LTS overview</a:t>
            </a:r>
          </a:p>
        </p:txBody>
      </p:sp>
    </p:spTree>
    <p:extLst>
      <p:ext uri="{BB962C8B-B14F-4D97-AF65-F5344CB8AC3E}">
        <p14:creationId xmlns:p14="http://schemas.microsoft.com/office/powerpoint/2010/main" val="16520030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LTS </a:t>
            </a:r>
            <a:r>
              <a:rPr lang="fr-FR" err="1"/>
              <a:t>overview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Dashboard structure</a:t>
            </a:r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41BF3EEA-D8AA-8061-9962-4DC409C240DF}"/>
              </a:ext>
            </a:extLst>
          </p:cNvPr>
          <p:cNvSpPr/>
          <p:nvPr/>
        </p:nvSpPr>
        <p:spPr>
          <a:xfrm>
            <a:off x="486476" y="2616636"/>
            <a:ext cx="8274066" cy="3836700"/>
          </a:xfrm>
          <a:prstGeom prst="wedgeRectCallout">
            <a:avLst>
              <a:gd name="adj1" fmla="val -37102"/>
              <a:gd name="adj2" fmla="val -55316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t" anchorCtr="0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LTS are not always well-known to officials working in Ministries of Finance</a:t>
            </a:r>
            <a:r>
              <a:rPr lang="en-US" sz="1600" dirty="0">
                <a:solidFill>
                  <a:schemeClr val="tx1"/>
                </a:solidFill>
              </a:rPr>
              <a:t>. This tab presents, in a succinct manner, LTS elements that are key to Ministries of Finance’s work.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purpose of this tab is to </a:t>
            </a:r>
            <a:r>
              <a:rPr lang="en-US" sz="1600" b="1" dirty="0">
                <a:solidFill>
                  <a:schemeClr val="tx1"/>
                </a:solidFill>
              </a:rPr>
              <a:t>highlight where efforts will be most needed according to the LTS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1"/>
                </a:solidFill>
              </a:rPr>
              <a:t>Mitigation</a:t>
            </a:r>
            <a:r>
              <a:rPr lang="en-US" sz="1600" dirty="0">
                <a:solidFill>
                  <a:schemeClr val="tx1"/>
                </a:solidFill>
              </a:rPr>
              <a:t>: the country’s current and projected contribution to climate change, GHG emission reductions targets, expected mitigation challenges and levers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solidFill>
                  <a:schemeClr val="tx1"/>
                </a:solidFill>
              </a:rPr>
              <a:t>Adaptation</a:t>
            </a:r>
            <a:r>
              <a:rPr lang="fr-FR" sz="1600" dirty="0">
                <a:solidFill>
                  <a:schemeClr val="tx1"/>
                </a:solidFill>
              </a:rPr>
              <a:t>: </a:t>
            </a:r>
            <a:r>
              <a:rPr lang="fr-FR" sz="1600" dirty="0" err="1">
                <a:solidFill>
                  <a:schemeClr val="tx1"/>
                </a:solidFill>
              </a:rPr>
              <a:t>current</a:t>
            </a:r>
            <a:r>
              <a:rPr lang="fr-FR" sz="1600" dirty="0">
                <a:solidFill>
                  <a:schemeClr val="tx1"/>
                </a:solidFill>
              </a:rPr>
              <a:t> and </a:t>
            </a:r>
            <a:r>
              <a:rPr lang="fr-FR" sz="1600" dirty="0" err="1">
                <a:solidFill>
                  <a:schemeClr val="tx1"/>
                </a:solidFill>
              </a:rPr>
              <a:t>projected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socio-economic</a:t>
            </a:r>
            <a:r>
              <a:rPr lang="fr-FR" sz="1600" dirty="0">
                <a:solidFill>
                  <a:schemeClr val="tx1"/>
                </a:solidFill>
              </a:rPr>
              <a:t> impacts of climate change, </a:t>
            </a:r>
            <a:r>
              <a:rPr lang="en-US" sz="1600" dirty="0">
                <a:solidFill>
                  <a:schemeClr val="tx1"/>
                </a:solidFill>
              </a:rPr>
              <a:t>adaptation objectives, expected challenges and levers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1"/>
                </a:solidFill>
              </a:rPr>
              <a:t>Development objectives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This tab could also serve to highlight </a:t>
            </a:r>
            <a:r>
              <a:rPr lang="en-US" sz="1600" b="1" dirty="0">
                <a:solidFill>
                  <a:schemeClr val="tx1"/>
                </a:solidFill>
              </a:rPr>
              <a:t>where the LTS may not provide sufficient information; </a:t>
            </a:r>
            <a:r>
              <a:rPr lang="en-US" sz="1600" dirty="0">
                <a:solidFill>
                  <a:schemeClr val="tx1"/>
                </a:solidFill>
              </a:rPr>
              <a:t>it also prepares the </a:t>
            </a:r>
            <a:r>
              <a:rPr lang="en-US" sz="1600" b="1" dirty="0">
                <a:solidFill>
                  <a:schemeClr val="tx1"/>
                </a:solidFill>
              </a:rPr>
              <a:t>translation of LTS targets and objectives into investment needs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Espace réservé du contenu 10">
            <a:extLst>
              <a:ext uri="{FF2B5EF4-FFF2-40B4-BE49-F238E27FC236}">
                <a16:creationId xmlns:a16="http://schemas.microsoft.com/office/drawing/2014/main" id="{90F1E489-6851-D5FE-E6B7-42C5D633F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738310"/>
              </p:ext>
            </p:extLst>
          </p:nvPr>
        </p:nvGraphicFramePr>
        <p:xfrm>
          <a:off x="251521" y="1380144"/>
          <a:ext cx="8640959" cy="98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1585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LTS </a:t>
            </a:r>
            <a:r>
              <a:rPr lang="fr-FR" dirty="0" err="1"/>
              <a:t>overview</a:t>
            </a:r>
            <a:br>
              <a:rPr lang="fr-FR" dirty="0"/>
            </a:br>
            <a:r>
              <a:rPr lang="fr-FR" sz="2700" dirty="0"/>
              <a:t>Key charts and </a:t>
            </a:r>
            <a:r>
              <a:rPr lang="fr-FR" sz="2700" dirty="0" err="1"/>
              <a:t>indicators</a:t>
            </a:r>
            <a:endParaRPr lang="fr-FR" dirty="0"/>
          </a:p>
        </p:txBody>
      </p:sp>
      <p:graphicFrame>
        <p:nvGraphicFramePr>
          <p:cNvPr id="2" name="Espace réservé du contenu 10">
            <a:extLst>
              <a:ext uri="{FF2B5EF4-FFF2-40B4-BE49-F238E27FC236}">
                <a16:creationId xmlns:a16="http://schemas.microsoft.com/office/drawing/2014/main" id="{90F1E489-6851-D5FE-E6B7-42C5D633F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74433"/>
              </p:ext>
            </p:extLst>
          </p:nvPr>
        </p:nvGraphicFramePr>
        <p:xfrm>
          <a:off x="251521" y="1380144"/>
          <a:ext cx="8640959" cy="98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3C3F34E-39EF-119A-3FFA-5327885521DB}"/>
              </a:ext>
            </a:extLst>
          </p:cNvPr>
          <p:cNvSpPr/>
          <p:nvPr/>
        </p:nvSpPr>
        <p:spPr>
          <a:xfrm>
            <a:off x="236816" y="4468605"/>
            <a:ext cx="4103687" cy="175935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Key mitigation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tx1"/>
                </a:solidFill>
              </a:rPr>
              <a:t>Including</a:t>
            </a:r>
            <a:r>
              <a:rPr lang="fr-FR" sz="1400" dirty="0">
                <a:solidFill>
                  <a:schemeClr val="tx1"/>
                </a:solidFill>
              </a:rPr>
              <a:t> objectives </a:t>
            </a:r>
            <a:r>
              <a:rPr lang="fr-FR" sz="1400" dirty="0" err="1">
                <a:solidFill>
                  <a:schemeClr val="tx1"/>
                </a:solidFill>
              </a:rPr>
              <a:t>regarding</a:t>
            </a:r>
            <a:r>
              <a:rPr lang="fr-FR" sz="1400" dirty="0">
                <a:solidFill>
                  <a:schemeClr val="tx1"/>
                </a:solidFill>
              </a:rPr>
              <a:t> climate-</a:t>
            </a:r>
            <a:r>
              <a:rPr lang="fr-FR" sz="1400" dirty="0" err="1">
                <a:solidFill>
                  <a:schemeClr val="tx1"/>
                </a:solidFill>
              </a:rPr>
              <a:t>harmful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activities</a:t>
            </a: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XXX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 err="1">
                <a:solidFill>
                  <a:schemeClr val="tx1"/>
                </a:solidFill>
              </a:rPr>
              <a:t>XXX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175EFB-38C1-ECDF-88CA-8CAE49827C6F}"/>
              </a:ext>
            </a:extLst>
          </p:cNvPr>
          <p:cNvSpPr/>
          <p:nvPr/>
        </p:nvSpPr>
        <p:spPr>
          <a:xfrm>
            <a:off x="236814" y="2550432"/>
            <a:ext cx="4103687" cy="175935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Key </a:t>
            </a:r>
            <a:r>
              <a:rPr lang="fr-FR" sz="1400" b="1" dirty="0" err="1">
                <a:solidFill>
                  <a:schemeClr val="tx1"/>
                </a:solidFill>
              </a:rPr>
              <a:t>development</a:t>
            </a:r>
            <a:r>
              <a:rPr lang="fr-FR" sz="1400" b="1" dirty="0">
                <a:solidFill>
                  <a:schemeClr val="tx1"/>
                </a:solidFill>
              </a:rPr>
              <a:t> objectives from the 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XXX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4EDE95-21D7-1689-090D-481A68D654CA}"/>
              </a:ext>
            </a:extLst>
          </p:cNvPr>
          <p:cNvSpPr/>
          <p:nvPr/>
        </p:nvSpPr>
        <p:spPr>
          <a:xfrm>
            <a:off x="4813508" y="4468605"/>
            <a:ext cx="4103687" cy="175935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14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5696D-14BE-01C0-BC2E-1C877BE8288A}"/>
              </a:ext>
            </a:extLst>
          </p:cNvPr>
          <p:cNvSpPr/>
          <p:nvPr/>
        </p:nvSpPr>
        <p:spPr>
          <a:xfrm>
            <a:off x="4803499" y="2549324"/>
            <a:ext cx="4103687" cy="175935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Key adaptation objectives from the 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XXX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XXX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D2F2CCE-6D2B-2C9F-969B-00E5B6BA5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276188"/>
              </p:ext>
            </p:extLst>
          </p:nvPr>
        </p:nvGraphicFramePr>
        <p:xfrm>
          <a:off x="4813508" y="4468606"/>
          <a:ext cx="4078972" cy="175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4005748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190DAF8-3D7F-4F0F-96FF-60605690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Tab – </a:t>
            </a:r>
            <a:r>
              <a:rPr lang="en-US" i="1"/>
              <a:t>Climate investments</a:t>
            </a:r>
          </a:p>
        </p:txBody>
      </p:sp>
    </p:spTree>
    <p:extLst>
      <p:ext uri="{BB962C8B-B14F-4D97-AF65-F5344CB8AC3E}">
        <p14:creationId xmlns:p14="http://schemas.microsoft.com/office/powerpoint/2010/main" val="29136237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Climate </a:t>
            </a:r>
            <a:r>
              <a:rPr lang="fr-FR" err="1"/>
              <a:t>investments</a:t>
            </a:r>
            <a:endParaRPr lang="fr-FR"/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41BF3EEA-D8AA-8061-9962-4DC409C240DF}"/>
              </a:ext>
            </a:extLst>
          </p:cNvPr>
          <p:cNvSpPr/>
          <p:nvPr/>
        </p:nvSpPr>
        <p:spPr>
          <a:xfrm>
            <a:off x="486476" y="2636838"/>
            <a:ext cx="8274066" cy="3600450"/>
          </a:xfrm>
          <a:prstGeom prst="wedgeRectCallout">
            <a:avLst>
              <a:gd name="adj1" fmla="val -14662"/>
              <a:gd name="adj2" fmla="val -56916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t" anchorCtr="0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A country’s GHG emissions are directly linked to the type of </a:t>
            </a:r>
            <a:r>
              <a:rPr lang="en-US" sz="1600" b="1">
                <a:solidFill>
                  <a:schemeClr val="tx1"/>
                </a:solidFill>
              </a:rPr>
              <a:t>equipment and infrastructure on the ground.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The transition to a low-carbon economy will materialize in visible, </a:t>
            </a:r>
            <a:r>
              <a:rPr lang="en-US" sz="1600" b="1">
                <a:solidFill>
                  <a:schemeClr val="tx1"/>
                </a:solidFill>
              </a:rPr>
              <a:t>real economy investments</a:t>
            </a:r>
            <a:r>
              <a:rPr lang="en-US" sz="1600">
                <a:solidFill>
                  <a:schemeClr val="tx1"/>
                </a:solidFill>
              </a:rPr>
              <a:t>: energy-efficient renovations, renewable energy power plants, electric vehicles replacing ICE vehicles on roads, new low-carbon urban transport networks, etc.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Only a fraction of this equipment / infrastructure is replaced every year, making the timing of climate investments crucial to </a:t>
            </a:r>
            <a:r>
              <a:rPr lang="en-US" sz="1600" b="1">
                <a:solidFill>
                  <a:schemeClr val="tx1"/>
                </a:solidFill>
              </a:rPr>
              <a:t>avoid the risk of carbon lock-in.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This </a:t>
            </a:r>
            <a:r>
              <a:rPr lang="en-US" sz="1600" b="1">
                <a:solidFill>
                  <a:schemeClr val="tx1"/>
                </a:solidFill>
              </a:rPr>
              <a:t>tab proposes to track investments </a:t>
            </a:r>
            <a:r>
              <a:rPr lang="en-US" sz="1600">
                <a:solidFill>
                  <a:schemeClr val="tx1"/>
                </a:solidFill>
              </a:rPr>
              <a:t>consistent with LTS climate goals (</a:t>
            </a:r>
            <a:r>
              <a:rPr lang="en-US" sz="1600" b="1">
                <a:solidFill>
                  <a:schemeClr val="tx1"/>
                </a:solidFill>
              </a:rPr>
              <a:t>climate investments</a:t>
            </a:r>
            <a:r>
              <a:rPr lang="en-US" sz="1600">
                <a:solidFill>
                  <a:schemeClr val="tx1"/>
                </a:solidFill>
              </a:rPr>
              <a:t>) and counterproductive investments e.g. in fossil fuels (</a:t>
            </a:r>
            <a:r>
              <a:rPr lang="en-US" sz="1600" b="1">
                <a:solidFill>
                  <a:schemeClr val="tx1"/>
                </a:solidFill>
              </a:rPr>
              <a:t>harmful investments</a:t>
            </a:r>
            <a:r>
              <a:rPr lang="en-US" sz="1600">
                <a:solidFill>
                  <a:schemeClr val="tx1"/>
                </a:solidFill>
              </a:rPr>
              <a:t>).</a:t>
            </a:r>
          </a:p>
        </p:txBody>
      </p:sp>
      <p:graphicFrame>
        <p:nvGraphicFramePr>
          <p:cNvPr id="2" name="Espace réservé du contenu 10">
            <a:extLst>
              <a:ext uri="{FF2B5EF4-FFF2-40B4-BE49-F238E27FC236}">
                <a16:creationId xmlns:a16="http://schemas.microsoft.com/office/drawing/2014/main" id="{90F1E489-6851-D5FE-E6B7-42C5D633F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577270"/>
              </p:ext>
            </p:extLst>
          </p:nvPr>
        </p:nvGraphicFramePr>
        <p:xfrm>
          <a:off x="251521" y="1380144"/>
          <a:ext cx="8640959" cy="98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60231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Climate </a:t>
            </a:r>
            <a:r>
              <a:rPr lang="fr-FR" dirty="0" err="1"/>
              <a:t>investments</a:t>
            </a:r>
            <a:br>
              <a:rPr lang="fr-FR" dirty="0"/>
            </a:br>
            <a:r>
              <a:rPr lang="fr-FR" sz="2700" dirty="0"/>
              <a:t>Key charts and </a:t>
            </a:r>
            <a:r>
              <a:rPr lang="fr-FR" sz="2700" dirty="0" err="1"/>
              <a:t>indicators</a:t>
            </a:r>
            <a:endParaRPr lang="fr-FR" dirty="0"/>
          </a:p>
        </p:txBody>
      </p:sp>
      <p:graphicFrame>
        <p:nvGraphicFramePr>
          <p:cNvPr id="2" name="Espace réservé du contenu 10">
            <a:extLst>
              <a:ext uri="{FF2B5EF4-FFF2-40B4-BE49-F238E27FC236}">
                <a16:creationId xmlns:a16="http://schemas.microsoft.com/office/drawing/2014/main" id="{90F1E489-6851-D5FE-E6B7-42C5D633F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797334"/>
              </p:ext>
            </p:extLst>
          </p:nvPr>
        </p:nvGraphicFramePr>
        <p:xfrm>
          <a:off x="251521" y="1380144"/>
          <a:ext cx="8640959" cy="98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0FF55DB-CBC4-303D-8796-BCC3D170DC21}"/>
              </a:ext>
            </a:extLst>
          </p:cNvPr>
          <p:cNvSpPr/>
          <p:nvPr/>
        </p:nvSpPr>
        <p:spPr>
          <a:xfrm>
            <a:off x="236816" y="2546430"/>
            <a:ext cx="4103687" cy="175935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40871-E037-C805-F2D0-922814D35835}"/>
              </a:ext>
            </a:extLst>
          </p:cNvPr>
          <p:cNvSpPr/>
          <p:nvPr/>
        </p:nvSpPr>
        <p:spPr>
          <a:xfrm>
            <a:off x="4803500" y="2546430"/>
            <a:ext cx="4123706" cy="175935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F787F-1232-84E5-81C8-DB9D3A459665}"/>
              </a:ext>
            </a:extLst>
          </p:cNvPr>
          <p:cNvSpPr/>
          <p:nvPr/>
        </p:nvSpPr>
        <p:spPr>
          <a:xfrm>
            <a:off x="236816" y="4490976"/>
            <a:ext cx="4103687" cy="175935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E9C455-5AA4-5E50-720C-2D1E51843DE6}"/>
              </a:ext>
            </a:extLst>
          </p:cNvPr>
          <p:cNvSpPr/>
          <p:nvPr/>
        </p:nvSpPr>
        <p:spPr>
          <a:xfrm>
            <a:off x="4823518" y="4490976"/>
            <a:ext cx="4103687" cy="175935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48ED032-C1C8-4462-A739-10DD6A9735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421095"/>
              </p:ext>
            </p:extLst>
          </p:nvPr>
        </p:nvGraphicFramePr>
        <p:xfrm>
          <a:off x="251521" y="2546431"/>
          <a:ext cx="4088982" cy="17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0A0FAD0-128F-E45D-0551-F1AB46BC0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301332"/>
              </p:ext>
            </p:extLst>
          </p:nvPr>
        </p:nvGraphicFramePr>
        <p:xfrm>
          <a:off x="4803499" y="2546430"/>
          <a:ext cx="4123706" cy="17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1AA1D39-81CA-EE07-10C8-77E1D1EBA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767379"/>
              </p:ext>
            </p:extLst>
          </p:nvPr>
        </p:nvGraphicFramePr>
        <p:xfrm>
          <a:off x="251521" y="4502854"/>
          <a:ext cx="4088982" cy="173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604ED3AF-FC79-3AC8-AB25-96D00864D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311134"/>
              </p:ext>
            </p:extLst>
          </p:nvPr>
        </p:nvGraphicFramePr>
        <p:xfrm>
          <a:off x="4823518" y="4490976"/>
          <a:ext cx="4104582" cy="178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84575238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E5A0AA9-52E7-4FB3-29AA-8E4E09BD8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Detailed information on the </a:t>
            </a:r>
            <a:r>
              <a:rPr lang="fr-FR" sz="1800" dirty="0" err="1"/>
              <a:t>sectoral</a:t>
            </a:r>
            <a:r>
              <a:rPr lang="fr-FR" sz="1800" dirty="0"/>
              <a:t> </a:t>
            </a:r>
            <a:r>
              <a:rPr lang="fr-FR" sz="1800" b="1" dirty="0"/>
              <a:t>transformations </a:t>
            </a:r>
            <a:r>
              <a:rPr lang="fr-FR" sz="1800" b="1" dirty="0" err="1"/>
              <a:t>needed</a:t>
            </a:r>
            <a:r>
              <a:rPr lang="fr-FR" sz="1800" b="1" dirty="0"/>
              <a:t> in the real </a:t>
            </a:r>
            <a:r>
              <a:rPr lang="fr-FR" sz="1800" b="1" dirty="0" err="1"/>
              <a:t>economy</a:t>
            </a:r>
            <a:endParaRPr lang="fr-FR" sz="1800" b="1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r-FR" sz="1800" dirty="0"/>
              <a:t>The </a:t>
            </a:r>
            <a:r>
              <a:rPr lang="fr-FR" sz="1800" dirty="0" err="1"/>
              <a:t>current</a:t>
            </a:r>
            <a:r>
              <a:rPr lang="fr-FR" sz="1800" dirty="0"/>
              <a:t> LTS </a:t>
            </a:r>
            <a:r>
              <a:rPr lang="fr-FR" sz="1800" dirty="0" err="1"/>
              <a:t>may</a:t>
            </a:r>
            <a:r>
              <a:rPr lang="fr-FR" sz="1800" dirty="0"/>
              <a:t> not </a:t>
            </a:r>
            <a:r>
              <a:rPr lang="fr-FR" sz="1800" dirty="0" err="1"/>
              <a:t>provide</a:t>
            </a:r>
            <a:r>
              <a:rPr lang="fr-FR" sz="1800" dirty="0"/>
              <a:t> </a:t>
            </a:r>
            <a:r>
              <a:rPr lang="fr-FR" sz="1800" dirty="0" err="1"/>
              <a:t>sufficient</a:t>
            </a:r>
            <a:r>
              <a:rPr lang="fr-FR" sz="1800" dirty="0"/>
              <a:t> </a:t>
            </a:r>
            <a:r>
              <a:rPr lang="fr-FR" sz="1800" dirty="0" err="1"/>
              <a:t>levels</a:t>
            </a:r>
            <a:r>
              <a:rPr lang="fr-FR" sz="1800" dirty="0"/>
              <a:t> of </a:t>
            </a:r>
            <a:r>
              <a:rPr lang="fr-FR" sz="1800" dirty="0" err="1"/>
              <a:t>detail</a:t>
            </a:r>
            <a:endParaRPr lang="fr-FR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The computation of </a:t>
            </a:r>
            <a:r>
              <a:rPr lang="fr-FR" sz="1800" dirty="0" err="1"/>
              <a:t>investment</a:t>
            </a:r>
            <a:r>
              <a:rPr lang="fr-FR" sz="1800" dirty="0"/>
              <a:t> </a:t>
            </a:r>
            <a:r>
              <a:rPr lang="fr-FR" sz="1800" dirty="0" err="1"/>
              <a:t>needs</a:t>
            </a:r>
            <a:r>
              <a:rPr lang="fr-FR" sz="1800" dirty="0"/>
              <a:t> relies on </a:t>
            </a:r>
            <a:r>
              <a:rPr lang="fr-FR" sz="1800" b="1" dirty="0" err="1"/>
              <a:t>methodological</a:t>
            </a:r>
            <a:r>
              <a:rPr lang="fr-FR" sz="1800" b="1" dirty="0"/>
              <a:t> </a:t>
            </a:r>
            <a:r>
              <a:rPr lang="fr-FR" sz="1800" b="1" dirty="0" err="1"/>
              <a:t>choices</a:t>
            </a:r>
            <a:r>
              <a:rPr lang="fr-FR" sz="1800" dirty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Definitions: </a:t>
            </a:r>
            <a:r>
              <a:rPr lang="fr-FR" sz="1800" dirty="0" err="1"/>
              <a:t>what</a:t>
            </a:r>
            <a:r>
              <a:rPr lang="fr-FR" sz="1800" dirty="0"/>
              <a:t> qualifies as climate mitigation, ‘climate adaptation’ and ‘climate-</a:t>
            </a:r>
            <a:r>
              <a:rPr lang="fr-FR" sz="1800" dirty="0" err="1"/>
              <a:t>harmful</a:t>
            </a:r>
            <a:r>
              <a:rPr lang="fr-FR" sz="1800" dirty="0"/>
              <a:t>’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r-FR" sz="1800" dirty="0"/>
              <a:t>Costs </a:t>
            </a:r>
            <a:r>
              <a:rPr lang="fr-FR" sz="1800" dirty="0" err="1"/>
              <a:t>hypotheses</a:t>
            </a:r>
            <a:r>
              <a:rPr lang="fr-FR" sz="1800" dirty="0"/>
              <a:t>: </a:t>
            </a:r>
            <a:r>
              <a:rPr lang="fr-FR" sz="1800" dirty="0" err="1"/>
              <a:t>could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based</a:t>
            </a:r>
            <a:r>
              <a:rPr lang="fr-FR" sz="1800" dirty="0"/>
              <a:t> on </a:t>
            </a:r>
            <a:r>
              <a:rPr lang="fr-FR" sz="1800" dirty="0" err="1"/>
              <a:t>current</a:t>
            </a:r>
            <a:r>
              <a:rPr lang="fr-FR" sz="1800" dirty="0"/>
              <a:t> </a:t>
            </a:r>
            <a:r>
              <a:rPr lang="fr-FR" sz="1800" dirty="0" err="1"/>
              <a:t>costs</a:t>
            </a:r>
            <a:r>
              <a:rPr lang="fr-FR" sz="1800" dirty="0"/>
              <a:t> and projections of how </a:t>
            </a:r>
            <a:r>
              <a:rPr lang="fr-FR" sz="1800" dirty="0" err="1"/>
              <a:t>these</a:t>
            </a:r>
            <a:r>
              <a:rPr lang="fr-FR" sz="1800" dirty="0"/>
              <a:t>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evolve</a:t>
            </a:r>
            <a:r>
              <a:rPr lang="fr-FR" sz="1800" dirty="0"/>
              <a:t> over time (</a:t>
            </a:r>
            <a:r>
              <a:rPr lang="fr-FR" sz="1800" dirty="0" err="1"/>
              <a:t>technological</a:t>
            </a:r>
            <a:r>
              <a:rPr lang="fr-FR" sz="1800" dirty="0"/>
              <a:t> </a:t>
            </a:r>
            <a:r>
              <a:rPr lang="fr-FR" sz="1800" dirty="0" err="1"/>
              <a:t>progress</a:t>
            </a:r>
            <a:r>
              <a:rPr lang="fr-FR" sz="1800" dirty="0"/>
              <a:t>, </a:t>
            </a:r>
            <a:r>
              <a:rPr lang="fr-FR" sz="1800" dirty="0" err="1"/>
              <a:t>economies</a:t>
            </a:r>
            <a:r>
              <a:rPr lang="fr-FR" sz="1800" dirty="0"/>
              <a:t> of </a:t>
            </a:r>
            <a:r>
              <a:rPr lang="fr-FR" sz="1800" dirty="0" err="1"/>
              <a:t>scale</a:t>
            </a:r>
            <a:r>
              <a:rPr lang="fr-FR" sz="1800" dirty="0"/>
              <a:t>, etc.)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1800" dirty="0"/>
              <a:t>It </a:t>
            </a:r>
            <a:r>
              <a:rPr lang="fr-FR" sz="1800" dirty="0" err="1"/>
              <a:t>is</a:t>
            </a:r>
            <a:r>
              <a:rPr lang="fr-FR" sz="1800" dirty="0"/>
              <a:t> possible to </a:t>
            </a:r>
            <a:r>
              <a:rPr lang="fr-FR" sz="1800" dirty="0" err="1"/>
              <a:t>obtain</a:t>
            </a:r>
            <a:r>
              <a:rPr lang="fr-FR" sz="1800" dirty="0"/>
              <a:t> </a:t>
            </a:r>
            <a:r>
              <a:rPr lang="fr-FR" sz="1800" b="1" dirty="0" err="1"/>
              <a:t>order</a:t>
            </a:r>
            <a:r>
              <a:rPr lang="fr-FR" sz="1800" b="1" dirty="0"/>
              <a:t> of magnitude </a:t>
            </a:r>
            <a:r>
              <a:rPr lang="fr-FR" sz="1800" b="1" dirty="0" err="1"/>
              <a:t>estimates</a:t>
            </a:r>
            <a:r>
              <a:rPr lang="fr-FR" sz="1800" b="1" dirty="0"/>
              <a:t> </a:t>
            </a:r>
            <a:r>
              <a:rPr lang="fr-FR" sz="1800" dirty="0"/>
              <a:t>with rough or partial data, and loose </a:t>
            </a:r>
            <a:r>
              <a:rPr lang="fr-FR" sz="1800" dirty="0" err="1"/>
              <a:t>definitions</a:t>
            </a:r>
            <a:r>
              <a:rPr lang="fr-FR" sz="1800" dirty="0"/>
              <a:t>, and to </a:t>
            </a:r>
            <a:r>
              <a:rPr lang="fr-FR" sz="1800" dirty="0" err="1"/>
              <a:t>revisit</a:t>
            </a:r>
            <a:r>
              <a:rPr lang="fr-FR" sz="1800" dirty="0"/>
              <a:t> </a:t>
            </a:r>
            <a:r>
              <a:rPr lang="fr-FR" sz="1800" dirty="0" err="1"/>
              <a:t>these</a:t>
            </a:r>
            <a:r>
              <a:rPr lang="fr-FR" sz="1800" dirty="0"/>
              <a:t> </a:t>
            </a:r>
            <a:r>
              <a:rPr lang="fr-FR" sz="1800" dirty="0" err="1"/>
              <a:t>elements</a:t>
            </a:r>
            <a:r>
              <a:rPr lang="fr-FR" sz="1800" dirty="0"/>
              <a:t> at a </a:t>
            </a:r>
            <a:r>
              <a:rPr lang="fr-FR" sz="1800" dirty="0" err="1"/>
              <a:t>later</a:t>
            </a:r>
            <a:r>
              <a:rPr lang="fr-FR" sz="1800" dirty="0"/>
              <a:t> stage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1800" dirty="0"/>
              <a:t>The focus </a:t>
            </a:r>
            <a:r>
              <a:rPr lang="fr-FR" sz="1800" dirty="0" err="1"/>
              <a:t>should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on the </a:t>
            </a:r>
            <a:r>
              <a:rPr lang="fr-FR" sz="1800" b="1" dirty="0"/>
              <a:t>key </a:t>
            </a:r>
            <a:r>
              <a:rPr lang="fr-FR" sz="1800" b="1" dirty="0" err="1"/>
              <a:t>sectors</a:t>
            </a:r>
            <a:r>
              <a:rPr lang="fr-FR" sz="1800" b="1" dirty="0"/>
              <a:t> / </a:t>
            </a:r>
            <a:r>
              <a:rPr lang="fr-FR" sz="1800" b="1" dirty="0" err="1"/>
              <a:t>activities</a:t>
            </a:r>
            <a:r>
              <a:rPr lang="fr-FR" sz="1800" b="1" dirty="0"/>
              <a:t> </a:t>
            </a:r>
            <a:r>
              <a:rPr lang="fr-FR" sz="1800" b="1" dirty="0" err="1"/>
              <a:t>identified</a:t>
            </a:r>
            <a:r>
              <a:rPr lang="fr-FR" sz="1800" b="1" dirty="0"/>
              <a:t> in the LTS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E5F9400-1391-3867-AE2C-84AE5194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Climate </a:t>
            </a:r>
            <a:r>
              <a:rPr lang="fr-FR" err="1"/>
              <a:t>investments</a:t>
            </a:r>
            <a:br>
              <a:rPr lang="fr-FR"/>
            </a:br>
            <a:r>
              <a:rPr lang="fr-FR" sz="2700" err="1"/>
              <a:t>Expected</a:t>
            </a:r>
            <a:r>
              <a:rPr lang="fr-FR" sz="2700"/>
              <a:t> challenges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FBBD3A-F073-72D6-9173-109F47CB4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540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190DAF8-3D7F-4F0F-96FF-60605690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Tab – </a:t>
            </a:r>
            <a:r>
              <a:rPr lang="en-US" i="1"/>
              <a:t>Policies and financing</a:t>
            </a:r>
            <a:r>
              <a:rPr lang="en-US"/>
              <a:t> 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15940486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err="1"/>
              <a:t>Policies</a:t>
            </a:r>
            <a:r>
              <a:rPr lang="fr-FR"/>
              <a:t> &amp; </a:t>
            </a:r>
            <a:r>
              <a:rPr lang="fr-FR" err="1"/>
              <a:t>financing</a:t>
            </a:r>
            <a:endParaRPr lang="fr-FR"/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41BF3EEA-D8AA-8061-9962-4DC409C240DF}"/>
              </a:ext>
            </a:extLst>
          </p:cNvPr>
          <p:cNvSpPr/>
          <p:nvPr/>
        </p:nvSpPr>
        <p:spPr>
          <a:xfrm>
            <a:off x="486476" y="2636838"/>
            <a:ext cx="8274066" cy="3532467"/>
          </a:xfrm>
          <a:prstGeom prst="wedgeRectCallout">
            <a:avLst>
              <a:gd name="adj1" fmla="val 11551"/>
              <a:gd name="adj2" fmla="val -5620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This tab </a:t>
            </a:r>
            <a:r>
              <a:rPr lang="fr-FR" sz="1600" dirty="0" err="1">
                <a:solidFill>
                  <a:schemeClr val="tx1"/>
                </a:solidFill>
              </a:rPr>
              <a:t>details</a:t>
            </a:r>
            <a:r>
              <a:rPr lang="fr-FR" sz="1600" dirty="0">
                <a:solidFill>
                  <a:schemeClr val="tx1"/>
                </a:solidFill>
              </a:rPr>
              <a:t> the </a:t>
            </a:r>
            <a:r>
              <a:rPr lang="fr-FR" sz="1600" dirty="0" err="1">
                <a:solidFill>
                  <a:schemeClr val="tx1"/>
                </a:solidFill>
              </a:rPr>
              <a:t>means</a:t>
            </a:r>
            <a:r>
              <a:rPr lang="fr-FR" sz="1600" dirty="0">
                <a:solidFill>
                  <a:schemeClr val="tx1"/>
                </a:solidFill>
              </a:rPr>
              <a:t> and implications of </a:t>
            </a:r>
            <a:r>
              <a:rPr lang="fr-FR" sz="1600" dirty="0" err="1">
                <a:solidFill>
                  <a:schemeClr val="tx1"/>
                </a:solidFill>
              </a:rPr>
              <a:t>implementing</a:t>
            </a:r>
            <a:r>
              <a:rPr lang="fr-FR" sz="1600" dirty="0">
                <a:solidFill>
                  <a:schemeClr val="tx1"/>
                </a:solidFill>
              </a:rPr>
              <a:t> LTS for public finances.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It </a:t>
            </a:r>
            <a:r>
              <a:rPr lang="fr-FR" sz="1600" dirty="0" err="1">
                <a:solidFill>
                  <a:schemeClr val="tx1"/>
                </a:solidFill>
              </a:rPr>
              <a:t>covers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current</a:t>
            </a:r>
            <a:r>
              <a:rPr lang="fr-FR" sz="1600" dirty="0">
                <a:solidFill>
                  <a:schemeClr val="tx1"/>
                </a:solidFill>
              </a:rPr>
              <a:t>,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planned</a:t>
            </a:r>
            <a:r>
              <a:rPr lang="fr-FR" sz="1600" b="1" dirty="0">
                <a:solidFill>
                  <a:schemeClr val="tx1"/>
                </a:solidFill>
              </a:rPr>
              <a:t>, and </a:t>
            </a:r>
            <a:r>
              <a:rPr lang="fr-FR" sz="1600" b="1" dirty="0" err="1">
                <a:solidFill>
                  <a:schemeClr val="tx1"/>
                </a:solidFill>
              </a:rPr>
              <a:t>proposed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policies</a:t>
            </a:r>
            <a:r>
              <a:rPr lang="fr-FR" sz="1600" b="1" dirty="0">
                <a:solidFill>
                  <a:schemeClr val="tx1"/>
                </a:solidFill>
              </a:rPr>
              <a:t> to trigger climate </a:t>
            </a:r>
            <a:r>
              <a:rPr lang="fr-FR" sz="1600" b="1" dirty="0" err="1">
                <a:solidFill>
                  <a:schemeClr val="tx1"/>
                </a:solidFill>
              </a:rPr>
              <a:t>investments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and real </a:t>
            </a:r>
            <a:r>
              <a:rPr lang="fr-FR" sz="1600" dirty="0" err="1">
                <a:solidFill>
                  <a:schemeClr val="tx1"/>
                </a:solidFill>
              </a:rPr>
              <a:t>economy</a:t>
            </a:r>
            <a:r>
              <a:rPr lang="fr-FR" sz="1600" dirty="0">
                <a:solidFill>
                  <a:schemeClr val="tx1"/>
                </a:solidFill>
              </a:rPr>
              <a:t> changes </a:t>
            </a:r>
            <a:r>
              <a:rPr lang="fr-FR" sz="1600" dirty="0" err="1">
                <a:solidFill>
                  <a:schemeClr val="tx1"/>
                </a:solidFill>
              </a:rPr>
              <a:t>required</a:t>
            </a:r>
            <a:r>
              <a:rPr lang="fr-FR" sz="1600" dirty="0">
                <a:solidFill>
                  <a:schemeClr val="tx1"/>
                </a:solidFill>
              </a:rPr>
              <a:t> for the </a:t>
            </a:r>
            <a:r>
              <a:rPr lang="fr-FR" sz="1600" dirty="0" err="1">
                <a:solidFill>
                  <a:schemeClr val="tx1"/>
                </a:solidFill>
              </a:rPr>
              <a:t>implementation</a:t>
            </a:r>
            <a:r>
              <a:rPr lang="fr-FR" sz="1600" dirty="0">
                <a:solidFill>
                  <a:schemeClr val="tx1"/>
                </a:solidFill>
              </a:rPr>
              <a:t> of the LTS, as </a:t>
            </a:r>
            <a:r>
              <a:rPr lang="fr-FR" sz="1600" dirty="0" err="1">
                <a:solidFill>
                  <a:schemeClr val="tx1"/>
                </a:solidFill>
              </a:rPr>
              <a:t>well</a:t>
            </a:r>
            <a:r>
              <a:rPr lang="fr-FR" sz="1600" dirty="0">
                <a:solidFill>
                  <a:schemeClr val="tx1"/>
                </a:solidFill>
              </a:rPr>
              <a:t> as the </a:t>
            </a:r>
            <a:r>
              <a:rPr lang="fr-FR" sz="1600" dirty="0" err="1">
                <a:solidFill>
                  <a:schemeClr val="tx1"/>
                </a:solidFill>
              </a:rPr>
              <a:t>corresponding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projected</a:t>
            </a:r>
            <a:r>
              <a:rPr lang="fr-FR" sz="1600" b="1" dirty="0">
                <a:solidFill>
                  <a:schemeClr val="tx1"/>
                </a:solidFill>
              </a:rPr>
              <a:t> volumes of public </a:t>
            </a:r>
            <a:r>
              <a:rPr lang="fr-FR" sz="1600" b="1" dirty="0" err="1">
                <a:solidFill>
                  <a:schemeClr val="tx1"/>
                </a:solidFill>
              </a:rPr>
              <a:t>spending</a:t>
            </a:r>
            <a:r>
              <a:rPr lang="fr-FR" sz="16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The tab </a:t>
            </a:r>
            <a:r>
              <a:rPr lang="fr-FR" sz="1600" dirty="0" err="1">
                <a:solidFill>
                  <a:schemeClr val="tx1"/>
                </a:solidFill>
              </a:rPr>
              <a:t>also</a:t>
            </a:r>
            <a:r>
              <a:rPr lang="fr-FR" sz="1600" dirty="0">
                <a:solidFill>
                  <a:schemeClr val="tx1"/>
                </a:solidFill>
              </a:rPr>
              <a:t> proposes to </a:t>
            </a:r>
            <a:r>
              <a:rPr lang="fr-FR" sz="1600" dirty="0" err="1">
                <a:solidFill>
                  <a:schemeClr val="tx1"/>
                </a:solidFill>
              </a:rPr>
              <a:t>track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climate-</a:t>
            </a:r>
            <a:r>
              <a:rPr lang="fr-FR" sz="1600" b="1" dirty="0" err="1">
                <a:solidFill>
                  <a:schemeClr val="tx1"/>
                </a:solidFill>
              </a:rPr>
              <a:t>harmful</a:t>
            </a:r>
            <a:r>
              <a:rPr lang="fr-FR" sz="1600" b="1" dirty="0">
                <a:solidFill>
                  <a:schemeClr val="tx1"/>
                </a:solidFill>
              </a:rPr>
              <a:t> public </a:t>
            </a:r>
            <a:r>
              <a:rPr lang="fr-FR" sz="1600" b="1" dirty="0" err="1">
                <a:solidFill>
                  <a:schemeClr val="tx1"/>
                </a:solidFill>
              </a:rPr>
              <a:t>spending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to</a:t>
            </a:r>
            <a:r>
              <a:rPr lang="fr-FR" sz="1600" b="1" dirty="0">
                <a:solidFill>
                  <a:schemeClr val="tx1"/>
                </a:solidFill>
              </a:rPr>
              <a:t> highlight areas for </a:t>
            </a:r>
            <a:r>
              <a:rPr lang="fr-FR" sz="1600" b="1" dirty="0" err="1">
                <a:solidFill>
                  <a:schemeClr val="tx1"/>
                </a:solidFill>
              </a:rPr>
              <a:t>reform</a:t>
            </a:r>
            <a:r>
              <a:rPr lang="fr-FR" sz="1600" dirty="0">
                <a:solidFill>
                  <a:schemeClr val="tx1"/>
                </a:solidFill>
              </a:rPr>
              <a:t>, or </a:t>
            </a:r>
            <a:r>
              <a:rPr lang="fr-FR" sz="1600" b="1" dirty="0" err="1">
                <a:solidFill>
                  <a:schemeClr val="tx1"/>
                </a:solidFill>
              </a:rPr>
              <a:t>suggest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complementary</a:t>
            </a:r>
            <a:r>
              <a:rPr lang="fr-FR" sz="1600" b="1" dirty="0">
                <a:solidFill>
                  <a:schemeClr val="tx1"/>
                </a:solidFill>
              </a:rPr>
              <a:t>, </a:t>
            </a:r>
            <a:r>
              <a:rPr lang="fr-FR" sz="1600" b="1" dirty="0" err="1">
                <a:solidFill>
                  <a:schemeClr val="tx1"/>
                </a:solidFill>
              </a:rPr>
              <a:t>reparative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policies</a:t>
            </a:r>
            <a:r>
              <a:rPr lang="fr-FR" sz="1600" b="1" dirty="0">
                <a:solidFill>
                  <a:schemeClr val="tx1"/>
                </a:solidFill>
              </a:rPr>
              <a:t>. </a:t>
            </a: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chemeClr val="tx1"/>
                </a:solidFill>
              </a:rPr>
              <a:t>Current</a:t>
            </a:r>
            <a:r>
              <a:rPr lang="fr-FR" sz="1600" b="1" dirty="0">
                <a:solidFill>
                  <a:schemeClr val="tx1"/>
                </a:solidFill>
              </a:rPr>
              <a:t>, </a:t>
            </a:r>
            <a:r>
              <a:rPr lang="fr-FR" sz="1600" b="1" dirty="0" err="1">
                <a:solidFill>
                  <a:schemeClr val="tx1"/>
                </a:solidFill>
              </a:rPr>
              <a:t>projected</a:t>
            </a:r>
            <a:r>
              <a:rPr lang="fr-FR" sz="1600" b="1" dirty="0">
                <a:solidFill>
                  <a:schemeClr val="tx1"/>
                </a:solidFill>
              </a:rPr>
              <a:t> and </a:t>
            </a:r>
            <a:r>
              <a:rPr lang="fr-FR" sz="1600" b="1" dirty="0" err="1">
                <a:solidFill>
                  <a:schemeClr val="tx1"/>
                </a:solidFill>
              </a:rPr>
              <a:t>potential</a:t>
            </a:r>
            <a:r>
              <a:rPr lang="fr-FR" sz="1600" b="1" dirty="0">
                <a:solidFill>
                  <a:schemeClr val="tx1"/>
                </a:solidFill>
              </a:rPr>
              <a:t> sources of revenue for the transition </a:t>
            </a:r>
            <a:r>
              <a:rPr lang="fr-FR" sz="1600" dirty="0">
                <a:solidFill>
                  <a:schemeClr val="tx1"/>
                </a:solidFill>
              </a:rPr>
              <a:t>are laid out and split </a:t>
            </a:r>
            <a:r>
              <a:rPr lang="fr-FR" sz="1600" dirty="0" err="1">
                <a:solidFill>
                  <a:schemeClr val="tx1"/>
                </a:solidFill>
              </a:rPr>
              <a:t>between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fiscal revenues,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debt</a:t>
            </a:r>
            <a:r>
              <a:rPr lang="fr-FR" sz="1600" b="1" dirty="0">
                <a:solidFill>
                  <a:schemeClr val="tx1"/>
                </a:solidFill>
              </a:rPr>
              <a:t> instruments </a:t>
            </a:r>
            <a:r>
              <a:rPr lang="fr-FR" sz="1600" dirty="0">
                <a:solidFill>
                  <a:schemeClr val="tx1"/>
                </a:solidFill>
              </a:rPr>
              <a:t>(e.g. bonds), and </a:t>
            </a:r>
            <a:r>
              <a:rPr lang="fr-FR" sz="1600" b="1" dirty="0">
                <a:solidFill>
                  <a:schemeClr val="tx1"/>
                </a:solidFill>
              </a:rPr>
              <a:t>international </a:t>
            </a:r>
            <a:r>
              <a:rPr lang="fr-FR" sz="1600" b="1" dirty="0" err="1">
                <a:solidFill>
                  <a:schemeClr val="tx1"/>
                </a:solidFill>
              </a:rPr>
              <a:t>loans</a:t>
            </a:r>
            <a:r>
              <a:rPr lang="fr-FR" sz="1600" b="1" dirty="0">
                <a:solidFill>
                  <a:schemeClr val="tx1"/>
                </a:solidFill>
              </a:rPr>
              <a:t> and </a:t>
            </a:r>
            <a:r>
              <a:rPr lang="fr-FR" sz="1600" b="1" dirty="0" err="1">
                <a:solidFill>
                  <a:schemeClr val="tx1"/>
                </a:solidFill>
              </a:rPr>
              <a:t>aid</a:t>
            </a:r>
            <a:r>
              <a:rPr lang="fr-FR" sz="1600" b="1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Espace réservé du contenu 10">
            <a:extLst>
              <a:ext uri="{FF2B5EF4-FFF2-40B4-BE49-F238E27FC236}">
                <a16:creationId xmlns:a16="http://schemas.microsoft.com/office/drawing/2014/main" id="{90F1E489-6851-D5FE-E6B7-42C5D633F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466122"/>
              </p:ext>
            </p:extLst>
          </p:nvPr>
        </p:nvGraphicFramePr>
        <p:xfrm>
          <a:off x="251521" y="1380144"/>
          <a:ext cx="8640959" cy="98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198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5777912-50B1-260D-15DA-B4C81C72E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81" y="5930284"/>
            <a:ext cx="8137237" cy="186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500" dirty="0"/>
              <a:t>This </a:t>
            </a:r>
            <a:r>
              <a:rPr lang="fr-FR" sz="1500" dirty="0" err="1"/>
              <a:t>project</a:t>
            </a:r>
            <a:r>
              <a:rPr lang="fr-FR" sz="1500" dirty="0"/>
              <a:t> has </a:t>
            </a:r>
            <a:r>
              <a:rPr lang="fr-FR" sz="1500" dirty="0" err="1"/>
              <a:t>received</a:t>
            </a:r>
            <a:r>
              <a:rPr lang="fr-FR" sz="1500" dirty="0"/>
              <a:t> support from the 2050 </a:t>
            </a:r>
            <a:r>
              <a:rPr lang="fr-FR" sz="1500" dirty="0" err="1"/>
              <a:t>Pathways</a:t>
            </a:r>
            <a:r>
              <a:rPr lang="fr-FR" sz="1500" dirty="0"/>
              <a:t> Platform, </a:t>
            </a:r>
            <a:r>
              <a:rPr lang="fr-FR" sz="1500" dirty="0" err="1"/>
              <a:t>hosted</a:t>
            </a:r>
            <a:r>
              <a:rPr lang="fr-FR" sz="1500" dirty="0"/>
              <a:t> at the </a:t>
            </a:r>
            <a:r>
              <a:rPr lang="fr-FR" sz="1500" dirty="0" err="1"/>
              <a:t>European</a:t>
            </a:r>
            <a:r>
              <a:rPr lang="fr-FR" sz="1500" dirty="0"/>
              <a:t> Climate </a:t>
            </a:r>
            <a:r>
              <a:rPr lang="fr-FR" sz="1500" dirty="0" err="1"/>
              <a:t>Foundation</a:t>
            </a:r>
            <a:r>
              <a:rPr lang="fr-FR" sz="1500" dirty="0"/>
              <a:t> (ECF).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9DD10FF-BF45-4377-5A90-9F2ECB46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Acknowledgements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B65CDD-4E64-3ABD-000D-3C64A0936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9ECD58C-AA3A-FF2C-5C56-FC375394FF9D}"/>
              </a:ext>
            </a:extLst>
          </p:cNvPr>
          <p:cNvCxnSpPr>
            <a:cxnSpLocks/>
          </p:cNvCxnSpPr>
          <p:nvPr/>
        </p:nvCxnSpPr>
        <p:spPr>
          <a:xfrm>
            <a:off x="461818" y="1767320"/>
            <a:ext cx="813723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9CE3A24-64D9-97A1-AC1F-E0A14E16A79D}"/>
              </a:ext>
            </a:extLst>
          </p:cNvPr>
          <p:cNvCxnSpPr>
            <a:cxnSpLocks/>
          </p:cNvCxnSpPr>
          <p:nvPr/>
        </p:nvCxnSpPr>
        <p:spPr>
          <a:xfrm>
            <a:off x="461818" y="3549936"/>
            <a:ext cx="813723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B72558F-04C7-B70D-433F-BF2FE9F0E562}"/>
              </a:ext>
            </a:extLst>
          </p:cNvPr>
          <p:cNvSpPr/>
          <p:nvPr/>
        </p:nvSpPr>
        <p:spPr>
          <a:xfrm>
            <a:off x="563418" y="1822736"/>
            <a:ext cx="6439362" cy="1715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>
                <a:solidFill>
                  <a:srgbClr val="174195"/>
                </a:solidFill>
              </a:rPr>
              <a:t>I4CE – Institute for Climate </a:t>
            </a:r>
            <a:r>
              <a:rPr lang="fr-FR" b="1" dirty="0" err="1">
                <a:solidFill>
                  <a:srgbClr val="174195"/>
                </a:solidFill>
              </a:rPr>
              <a:t>Economics</a:t>
            </a:r>
            <a:r>
              <a:rPr lang="fr-FR" dirty="0">
                <a:solidFill>
                  <a:srgbClr val="174195"/>
                </a:solidFill>
              </a:rPr>
              <a:t>, </a:t>
            </a:r>
            <a:r>
              <a:rPr lang="fr-FR" dirty="0" err="1">
                <a:solidFill>
                  <a:srgbClr val="174195"/>
                </a:solidFill>
              </a:rPr>
              <a:t>is</a:t>
            </a:r>
            <a:r>
              <a:rPr lang="fr-FR" dirty="0">
                <a:solidFill>
                  <a:srgbClr val="174195"/>
                </a:solidFill>
              </a:rPr>
              <a:t> a non-profit association with expertise in </a:t>
            </a:r>
            <a:r>
              <a:rPr lang="fr-FR" dirty="0" err="1">
                <a:solidFill>
                  <a:srgbClr val="174195"/>
                </a:solidFill>
              </a:rPr>
              <a:t>economics</a:t>
            </a:r>
            <a:r>
              <a:rPr lang="fr-FR" dirty="0">
                <a:solidFill>
                  <a:srgbClr val="174195"/>
                </a:solidFill>
              </a:rPr>
              <a:t> and finance. I4CE </a:t>
            </a:r>
            <a:r>
              <a:rPr lang="fr-FR" dirty="0" err="1">
                <a:solidFill>
                  <a:srgbClr val="174195"/>
                </a:solidFill>
              </a:rPr>
              <a:t>contributes</a:t>
            </a:r>
            <a:r>
              <a:rPr lang="fr-FR" dirty="0">
                <a:solidFill>
                  <a:srgbClr val="174195"/>
                </a:solidFill>
              </a:rPr>
              <a:t> to the </a:t>
            </a:r>
            <a:r>
              <a:rPr lang="fr-FR" dirty="0" err="1">
                <a:solidFill>
                  <a:srgbClr val="174195"/>
                </a:solidFill>
              </a:rPr>
              <a:t>fight</a:t>
            </a:r>
            <a:r>
              <a:rPr lang="fr-FR" dirty="0">
                <a:solidFill>
                  <a:srgbClr val="174195"/>
                </a:solidFill>
              </a:rPr>
              <a:t> </a:t>
            </a:r>
            <a:r>
              <a:rPr lang="fr-FR" dirty="0" err="1">
                <a:solidFill>
                  <a:srgbClr val="174195"/>
                </a:solidFill>
              </a:rPr>
              <a:t>against</a:t>
            </a:r>
            <a:r>
              <a:rPr lang="fr-FR" dirty="0">
                <a:solidFill>
                  <a:srgbClr val="174195"/>
                </a:solidFill>
              </a:rPr>
              <a:t> climate change by </a:t>
            </a:r>
            <a:r>
              <a:rPr lang="fr-FR" dirty="0" err="1">
                <a:solidFill>
                  <a:srgbClr val="174195"/>
                </a:solidFill>
              </a:rPr>
              <a:t>informing</a:t>
            </a:r>
            <a:r>
              <a:rPr lang="fr-FR" dirty="0">
                <a:solidFill>
                  <a:srgbClr val="174195"/>
                </a:solidFill>
              </a:rPr>
              <a:t> the public </a:t>
            </a:r>
            <a:r>
              <a:rPr lang="fr-FR" dirty="0" err="1">
                <a:solidFill>
                  <a:srgbClr val="174195"/>
                </a:solidFill>
              </a:rPr>
              <a:t>policy</a:t>
            </a:r>
            <a:r>
              <a:rPr lang="fr-FR" dirty="0">
                <a:solidFill>
                  <a:srgbClr val="174195"/>
                </a:solidFill>
              </a:rPr>
              <a:t> </a:t>
            </a:r>
            <a:r>
              <a:rPr lang="fr-FR" dirty="0" err="1">
                <a:solidFill>
                  <a:srgbClr val="174195"/>
                </a:solidFill>
              </a:rPr>
              <a:t>debate</a:t>
            </a:r>
            <a:r>
              <a:rPr lang="fr-FR" dirty="0">
                <a:solidFill>
                  <a:srgbClr val="174195"/>
                </a:solidFill>
              </a:rPr>
              <a:t> and </a:t>
            </a:r>
            <a:r>
              <a:rPr lang="fr-FR" dirty="0" err="1">
                <a:solidFill>
                  <a:srgbClr val="174195"/>
                </a:solidFill>
              </a:rPr>
              <a:t>supporting</a:t>
            </a:r>
            <a:r>
              <a:rPr lang="fr-FR" dirty="0">
                <a:solidFill>
                  <a:srgbClr val="174195"/>
                </a:solidFill>
              </a:rPr>
              <a:t> public and </a:t>
            </a:r>
            <a:r>
              <a:rPr lang="fr-FR" dirty="0" err="1">
                <a:solidFill>
                  <a:srgbClr val="174195"/>
                </a:solidFill>
              </a:rPr>
              <a:t>private</a:t>
            </a:r>
            <a:r>
              <a:rPr lang="fr-FR" dirty="0">
                <a:solidFill>
                  <a:srgbClr val="174195"/>
                </a:solidFill>
              </a:rPr>
              <a:t> </a:t>
            </a:r>
            <a:r>
              <a:rPr lang="fr-FR" dirty="0" err="1">
                <a:solidFill>
                  <a:srgbClr val="174195"/>
                </a:solidFill>
              </a:rPr>
              <a:t>decision-makers</a:t>
            </a:r>
            <a:endParaRPr lang="fr-FR" dirty="0">
              <a:solidFill>
                <a:srgbClr val="174195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4EE5B20-14C2-D458-FF4A-0A04E0CB1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5000" r="5753" b="7845"/>
          <a:stretch/>
        </p:blipFill>
        <p:spPr>
          <a:xfrm>
            <a:off x="7028842" y="1844009"/>
            <a:ext cx="1513669" cy="15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471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Policies</a:t>
            </a:r>
            <a:r>
              <a:rPr lang="fr-FR" dirty="0"/>
              <a:t> &amp; </a:t>
            </a:r>
            <a:r>
              <a:rPr lang="fr-FR" dirty="0" err="1"/>
              <a:t>financing</a:t>
            </a:r>
            <a:br>
              <a:rPr lang="fr-FR" dirty="0"/>
            </a:br>
            <a:r>
              <a:rPr lang="fr-FR" sz="2700" dirty="0"/>
              <a:t>Key charts and </a:t>
            </a:r>
            <a:r>
              <a:rPr lang="fr-FR" sz="2700" dirty="0" err="1"/>
              <a:t>indicators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Dashboard structure</a:t>
            </a:r>
          </a:p>
        </p:txBody>
      </p:sp>
      <p:graphicFrame>
        <p:nvGraphicFramePr>
          <p:cNvPr id="2" name="Espace réservé du contenu 10">
            <a:extLst>
              <a:ext uri="{FF2B5EF4-FFF2-40B4-BE49-F238E27FC236}">
                <a16:creationId xmlns:a16="http://schemas.microsoft.com/office/drawing/2014/main" id="{90F1E489-6851-D5FE-E6B7-42C5D633F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811968"/>
              </p:ext>
            </p:extLst>
          </p:nvPr>
        </p:nvGraphicFramePr>
        <p:xfrm>
          <a:off x="251521" y="1380144"/>
          <a:ext cx="8640959" cy="98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0FF55DB-CBC4-303D-8796-BCC3D170DC21}"/>
              </a:ext>
            </a:extLst>
          </p:cNvPr>
          <p:cNvSpPr/>
          <p:nvPr/>
        </p:nvSpPr>
        <p:spPr>
          <a:xfrm>
            <a:off x="236816" y="2546430"/>
            <a:ext cx="4103687" cy="175935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40871-E037-C805-F2D0-922814D35835}"/>
              </a:ext>
            </a:extLst>
          </p:cNvPr>
          <p:cNvSpPr/>
          <p:nvPr/>
        </p:nvSpPr>
        <p:spPr>
          <a:xfrm>
            <a:off x="4803500" y="2546430"/>
            <a:ext cx="4123706" cy="175935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F787F-1232-84E5-81C8-DB9D3A459665}"/>
              </a:ext>
            </a:extLst>
          </p:cNvPr>
          <p:cNvSpPr/>
          <p:nvPr/>
        </p:nvSpPr>
        <p:spPr>
          <a:xfrm>
            <a:off x="236816" y="4490976"/>
            <a:ext cx="4103687" cy="175935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E9C455-5AA4-5E50-720C-2D1E51843DE6}"/>
              </a:ext>
            </a:extLst>
          </p:cNvPr>
          <p:cNvSpPr/>
          <p:nvPr/>
        </p:nvSpPr>
        <p:spPr>
          <a:xfrm>
            <a:off x="4823518" y="4490976"/>
            <a:ext cx="4103687" cy="175935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5C7973F8-8FFD-4FEC-A974-8B20A095A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22260"/>
              </p:ext>
            </p:extLst>
          </p:nvPr>
        </p:nvGraphicFramePr>
        <p:xfrm>
          <a:off x="4838223" y="4502853"/>
          <a:ext cx="4103688" cy="173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9158A8CD-838E-41DF-B14B-886EA1FF5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721263"/>
              </p:ext>
            </p:extLst>
          </p:nvPr>
        </p:nvGraphicFramePr>
        <p:xfrm>
          <a:off x="251520" y="2558306"/>
          <a:ext cx="4088981" cy="17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69FD44D6-0FC8-40D6-AE33-97E9282D8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305081"/>
              </p:ext>
            </p:extLst>
          </p:nvPr>
        </p:nvGraphicFramePr>
        <p:xfrm>
          <a:off x="4803499" y="2546430"/>
          <a:ext cx="4103686" cy="173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C29BF83B-A890-4DCC-93C5-B5EB10FDE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624611"/>
              </p:ext>
            </p:extLst>
          </p:nvPr>
        </p:nvGraphicFramePr>
        <p:xfrm>
          <a:off x="250825" y="4466060"/>
          <a:ext cx="4103687" cy="178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8679409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E5A0AA9-52E7-4FB3-29AA-8E4E09BD8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cs typeface="Helvetica"/>
              </a:rPr>
              <a:t>Recording all LTS relevant </a:t>
            </a:r>
            <a:r>
              <a:rPr lang="fr-FR" sz="1800" b="1" dirty="0" err="1">
                <a:cs typeface="Helvetica"/>
              </a:rPr>
              <a:t>policies</a:t>
            </a:r>
            <a:endParaRPr lang="fr-FR" sz="1800" b="1" dirty="0">
              <a:cs typeface="Helvetica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cs typeface="Helvetica"/>
              </a:rPr>
              <a:t>National </a:t>
            </a:r>
            <a:r>
              <a:rPr lang="fr-FR" sz="1800" dirty="0" err="1">
                <a:cs typeface="Helvetica"/>
              </a:rPr>
              <a:t>policies</a:t>
            </a:r>
            <a:r>
              <a:rPr lang="fr-FR" sz="1800" dirty="0">
                <a:cs typeface="Helvetica"/>
              </a:rPr>
              <a:t> and </a:t>
            </a:r>
            <a:r>
              <a:rPr lang="fr-FR" sz="1800" dirty="0" err="1">
                <a:cs typeface="Helvetica"/>
              </a:rPr>
              <a:t>policy</a:t>
            </a:r>
            <a:r>
              <a:rPr lang="fr-FR" sz="1800" dirty="0">
                <a:cs typeface="Helvetica"/>
              </a:rPr>
              <a:t> options to trigger climate </a:t>
            </a:r>
            <a:r>
              <a:rPr lang="fr-FR" sz="1800" dirty="0" err="1">
                <a:cs typeface="Helvetica"/>
              </a:rPr>
              <a:t>investments</a:t>
            </a:r>
            <a:r>
              <a:rPr lang="fr-FR" sz="1800" dirty="0">
                <a:cs typeface="Helvetica"/>
              </a:rPr>
              <a:t> are multiple and </a:t>
            </a:r>
            <a:r>
              <a:rPr lang="fr-FR" sz="1800" dirty="0" err="1">
                <a:cs typeface="Helvetica"/>
              </a:rPr>
              <a:t>vary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significantly</a:t>
            </a:r>
            <a:r>
              <a:rPr lang="fr-FR" sz="1800" dirty="0">
                <a:cs typeface="Helvetica"/>
              </a:rPr>
              <a:t> in scope (nation-</a:t>
            </a:r>
            <a:r>
              <a:rPr lang="fr-FR" sz="1800" dirty="0" err="1">
                <a:cs typeface="Helvetica"/>
              </a:rPr>
              <a:t>wide</a:t>
            </a:r>
            <a:r>
              <a:rPr lang="fr-FR" sz="1800" dirty="0">
                <a:cs typeface="Helvetica"/>
              </a:rPr>
              <a:t>, </a:t>
            </a:r>
            <a:r>
              <a:rPr lang="fr-FR" sz="1800" dirty="0" err="1">
                <a:cs typeface="Helvetica"/>
              </a:rPr>
              <a:t>sectoral</a:t>
            </a:r>
            <a:r>
              <a:rPr lang="fr-FR" sz="1800" dirty="0">
                <a:cs typeface="Helvetica"/>
              </a:rPr>
              <a:t>, </a:t>
            </a:r>
            <a:r>
              <a:rPr lang="fr-FR" sz="1800" dirty="0" err="1">
                <a:cs typeface="Helvetica"/>
              </a:rPr>
              <a:t>project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based</a:t>
            </a:r>
            <a:r>
              <a:rPr lang="fr-FR" sz="1800" dirty="0">
                <a:cs typeface="Helvetica"/>
              </a:rPr>
              <a:t>..) and </a:t>
            </a:r>
            <a:r>
              <a:rPr lang="fr-FR" sz="1800" dirty="0" err="1">
                <a:cs typeface="Helvetica"/>
              </a:rPr>
              <a:t>intent</a:t>
            </a:r>
            <a:r>
              <a:rPr lang="fr-FR" sz="1800" dirty="0">
                <a:cs typeface="Helvetica"/>
              </a:rPr>
              <a:t> (</a:t>
            </a:r>
            <a:r>
              <a:rPr lang="fr-FR" sz="1800" dirty="0" err="1">
                <a:cs typeface="Helvetica"/>
              </a:rPr>
              <a:t>directly</a:t>
            </a:r>
            <a:r>
              <a:rPr lang="fr-FR" sz="1800" dirty="0">
                <a:cs typeface="Helvetica"/>
              </a:rPr>
              <a:t> / </a:t>
            </a:r>
            <a:r>
              <a:rPr lang="fr-FR" sz="1800" dirty="0" err="1">
                <a:cs typeface="Helvetica"/>
              </a:rPr>
              <a:t>indirectly</a:t>
            </a:r>
            <a:r>
              <a:rPr lang="fr-FR" sz="1800" dirty="0">
                <a:cs typeface="Helvetica"/>
              </a:rPr>
              <a:t> trigger </a:t>
            </a:r>
            <a:r>
              <a:rPr lang="fr-FR" sz="1800" dirty="0" err="1">
                <a:cs typeface="Helvetica"/>
              </a:rPr>
              <a:t>investments</a:t>
            </a:r>
            <a:r>
              <a:rPr lang="fr-FR" sz="1800" dirty="0">
                <a:cs typeface="Helvetica"/>
              </a:rPr>
              <a:t>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r-FR" sz="1800" dirty="0">
                <a:cs typeface="Helvetica"/>
              </a:rPr>
              <a:t>Start by </a:t>
            </a:r>
            <a:r>
              <a:rPr lang="fr-FR" sz="1800" dirty="0" err="1">
                <a:cs typeface="Helvetica"/>
              </a:rPr>
              <a:t>recording</a:t>
            </a:r>
            <a:r>
              <a:rPr lang="fr-FR" sz="1800" dirty="0">
                <a:cs typeface="Helvetica"/>
              </a:rPr>
              <a:t> the </a:t>
            </a:r>
            <a:r>
              <a:rPr lang="fr-FR" sz="1800" dirty="0" err="1">
                <a:cs typeface="Helvetica"/>
              </a:rPr>
              <a:t>most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significant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policies</a:t>
            </a:r>
            <a:r>
              <a:rPr lang="fr-FR" sz="1800" dirty="0">
                <a:cs typeface="Helvetica"/>
              </a:rPr>
              <a:t>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b="1" dirty="0" err="1">
                <a:cs typeface="Helvetica"/>
              </a:rPr>
              <a:t>Tracking</a:t>
            </a:r>
            <a:r>
              <a:rPr lang="fr-FR" sz="1800" b="1" dirty="0">
                <a:cs typeface="Helvetica"/>
              </a:rPr>
              <a:t> public </a:t>
            </a:r>
            <a:r>
              <a:rPr lang="fr-FR" sz="1800" b="1" dirty="0" err="1">
                <a:cs typeface="Helvetica"/>
              </a:rPr>
              <a:t>spending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associated</a:t>
            </a:r>
            <a:r>
              <a:rPr lang="fr-FR" sz="1800" dirty="0">
                <a:cs typeface="Helvetica"/>
              </a:rPr>
              <a:t> with LTS </a:t>
            </a:r>
            <a:r>
              <a:rPr lang="fr-FR" sz="1800" dirty="0" err="1">
                <a:cs typeface="Helvetica"/>
              </a:rPr>
              <a:t>implementation</a:t>
            </a:r>
            <a:r>
              <a:rPr lang="fr-FR" sz="1800" dirty="0">
                <a:cs typeface="Helvetica"/>
              </a:rPr>
              <a:t> and goals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cs typeface="Helvetica"/>
              </a:rPr>
              <a:t>Easier if a </a:t>
            </a:r>
            <a:r>
              <a:rPr lang="fr-FR" sz="1800" dirty="0" err="1">
                <a:cs typeface="Helvetica"/>
              </a:rPr>
              <a:t>taxonomy</a:t>
            </a:r>
            <a:r>
              <a:rPr lang="fr-FR" sz="1800" dirty="0">
                <a:cs typeface="Helvetica"/>
              </a:rPr>
              <a:t> or </a:t>
            </a:r>
            <a:r>
              <a:rPr lang="fr-FR" sz="1800" dirty="0" err="1">
                <a:cs typeface="Helvetica"/>
              </a:rPr>
              <a:t>common</a:t>
            </a:r>
            <a:r>
              <a:rPr lang="fr-FR" sz="1800" dirty="0">
                <a:cs typeface="Helvetica"/>
              </a:rPr>
              <a:t> </a:t>
            </a:r>
            <a:r>
              <a:rPr lang="fr-FR" sz="1800" dirty="0" err="1">
                <a:cs typeface="Helvetica"/>
              </a:rPr>
              <a:t>baseline</a:t>
            </a:r>
            <a:r>
              <a:rPr lang="fr-FR" sz="1800" dirty="0">
                <a:cs typeface="Helvetica"/>
              </a:rPr>
              <a:t> have been </a:t>
            </a:r>
            <a:r>
              <a:rPr lang="fr-FR" sz="1800" dirty="0" err="1">
                <a:cs typeface="Helvetica"/>
              </a:rPr>
              <a:t>developed</a:t>
            </a:r>
            <a:r>
              <a:rPr lang="fr-FR" sz="1800" dirty="0">
                <a:cs typeface="Helvetica"/>
              </a:rPr>
              <a:t> by the country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r-FR" sz="1800" dirty="0">
                <a:cs typeface="Helvetica"/>
              </a:rPr>
              <a:t>Alternatively, for countries </a:t>
            </a:r>
            <a:r>
              <a:rPr lang="fr-FR" sz="1800" dirty="0" err="1">
                <a:cs typeface="Helvetica"/>
              </a:rPr>
              <a:t>who</a:t>
            </a:r>
            <a:r>
              <a:rPr lang="fr-FR" sz="1800" dirty="0">
                <a:cs typeface="Helvetica"/>
              </a:rPr>
              <a:t> have not </a:t>
            </a:r>
            <a:r>
              <a:rPr lang="fr-FR" sz="1800" dirty="0" err="1">
                <a:cs typeface="Helvetica"/>
              </a:rPr>
              <a:t>engaged</a:t>
            </a:r>
            <a:r>
              <a:rPr lang="fr-FR" sz="1800" dirty="0">
                <a:cs typeface="Helvetica"/>
              </a:rPr>
              <a:t> in green </a:t>
            </a:r>
            <a:r>
              <a:rPr lang="fr-FR" sz="1800" dirty="0" err="1">
                <a:cs typeface="Helvetica"/>
              </a:rPr>
              <a:t>budgeting</a:t>
            </a:r>
            <a:r>
              <a:rPr lang="fr-FR" sz="1800" dirty="0">
                <a:cs typeface="Helvetica"/>
              </a:rPr>
              <a:t>, the types of public </a:t>
            </a:r>
            <a:r>
              <a:rPr lang="fr-FR" sz="1800" dirty="0" err="1">
                <a:cs typeface="Helvetica"/>
              </a:rPr>
              <a:t>policies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could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be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used</a:t>
            </a:r>
            <a:r>
              <a:rPr lang="fr-FR" sz="1800" dirty="0">
                <a:cs typeface="Helvetica"/>
              </a:rPr>
              <a:t> as an entry point to </a:t>
            </a:r>
            <a:r>
              <a:rPr lang="fr-FR" sz="1800" dirty="0" err="1">
                <a:cs typeface="Helvetica"/>
              </a:rPr>
              <a:t>retrieve</a:t>
            </a:r>
            <a:r>
              <a:rPr lang="fr-FR" sz="1800" dirty="0">
                <a:cs typeface="Helvetica"/>
              </a:rPr>
              <a:t> the </a:t>
            </a:r>
            <a:r>
              <a:rPr lang="fr-FR" sz="1800" dirty="0" err="1">
                <a:cs typeface="Helvetica"/>
              </a:rPr>
              <a:t>order</a:t>
            </a:r>
            <a:r>
              <a:rPr lang="fr-FR" sz="1800" dirty="0">
                <a:cs typeface="Helvetica"/>
              </a:rPr>
              <a:t> of magnitude of public </a:t>
            </a:r>
            <a:r>
              <a:rPr lang="fr-FR" sz="1800" dirty="0" err="1">
                <a:cs typeface="Helvetica"/>
              </a:rPr>
              <a:t>funding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supporting</a:t>
            </a:r>
            <a:r>
              <a:rPr lang="fr-FR" sz="1800" dirty="0">
                <a:cs typeface="Helvetica"/>
              </a:rPr>
              <a:t> LTS </a:t>
            </a:r>
            <a:r>
              <a:rPr lang="fr-FR" sz="1800" dirty="0" err="1">
                <a:cs typeface="Helvetica"/>
              </a:rPr>
              <a:t>implementation</a:t>
            </a:r>
            <a:endParaRPr lang="fr-FR" sz="1800" dirty="0">
              <a:cs typeface="Helvetica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cs typeface="Helvetica"/>
              </a:rPr>
              <a:t>Identifying</a:t>
            </a:r>
            <a:r>
              <a:rPr lang="fr-FR" sz="1800" b="1" dirty="0">
                <a:cs typeface="Helvetica"/>
              </a:rPr>
              <a:t> climate-</a:t>
            </a:r>
            <a:r>
              <a:rPr lang="fr-FR" sz="1800" b="1" dirty="0" err="1">
                <a:cs typeface="Helvetica"/>
              </a:rPr>
              <a:t>harmful</a:t>
            </a:r>
            <a:r>
              <a:rPr lang="fr-FR" sz="1800" b="1" dirty="0">
                <a:cs typeface="Helvetica"/>
              </a:rPr>
              <a:t> public </a:t>
            </a:r>
            <a:r>
              <a:rPr lang="fr-FR" sz="1800" b="1" dirty="0" err="1">
                <a:cs typeface="Helvetica"/>
              </a:rPr>
              <a:t>spending</a:t>
            </a:r>
            <a:r>
              <a:rPr lang="fr-FR" sz="1800" b="1" dirty="0">
                <a:cs typeface="Helvetica"/>
              </a:rPr>
              <a:t> 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cs typeface="Helvetica"/>
              </a:rPr>
              <a:t>Will </a:t>
            </a:r>
            <a:r>
              <a:rPr lang="fr-FR" sz="1800" dirty="0" err="1">
                <a:cs typeface="Helvetica"/>
              </a:rPr>
              <a:t>require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definitions</a:t>
            </a:r>
            <a:r>
              <a:rPr lang="fr-FR" sz="1800" dirty="0">
                <a:cs typeface="Helvetica"/>
              </a:rPr>
              <a:t>, </a:t>
            </a:r>
            <a:r>
              <a:rPr lang="fr-FR" sz="1800" dirty="0" err="1">
                <a:cs typeface="Helvetica"/>
              </a:rPr>
              <a:t>baselines</a:t>
            </a:r>
            <a:r>
              <a:rPr lang="fr-FR" sz="1800" dirty="0">
                <a:cs typeface="Helvetica"/>
              </a:rPr>
              <a:t> and </a:t>
            </a:r>
            <a:r>
              <a:rPr lang="fr-FR" sz="1800" dirty="0" err="1">
                <a:cs typeface="Helvetica"/>
              </a:rPr>
              <a:t>political</a:t>
            </a:r>
            <a:r>
              <a:rPr lang="fr-FR" sz="1800" dirty="0">
                <a:cs typeface="Helvetica"/>
              </a:rPr>
              <a:t> support 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E5F9400-1391-3867-AE2C-84AE5194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err="1"/>
              <a:t>Policies</a:t>
            </a:r>
            <a:r>
              <a:rPr lang="fr-FR"/>
              <a:t> &amp; </a:t>
            </a:r>
            <a:r>
              <a:rPr lang="fr-FR" err="1"/>
              <a:t>financing</a:t>
            </a:r>
            <a:br>
              <a:rPr lang="fr-FR"/>
            </a:br>
            <a:r>
              <a:rPr lang="fr-FR" sz="2700" err="1"/>
              <a:t>Expected</a:t>
            </a:r>
            <a:r>
              <a:rPr lang="fr-FR" sz="2700"/>
              <a:t> challenges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FBBD3A-F073-72D6-9173-109F47CB4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0517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190DAF8-3D7F-4F0F-96FF-60605690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Tab – </a:t>
            </a:r>
            <a:r>
              <a:rPr lang="en-US" i="1"/>
              <a:t>Macroeconomic implications of the LTS</a:t>
            </a:r>
          </a:p>
        </p:txBody>
      </p:sp>
    </p:spTree>
    <p:extLst>
      <p:ext uri="{BB962C8B-B14F-4D97-AF65-F5344CB8AC3E}">
        <p14:creationId xmlns:p14="http://schemas.microsoft.com/office/powerpoint/2010/main" val="411864596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Macroeconomic implications</a:t>
            </a:r>
            <a:br>
              <a:rPr lang="fr-FR" dirty="0"/>
            </a:br>
            <a:r>
              <a:rPr lang="fr-FR" sz="2700" dirty="0" err="1"/>
              <a:t>Purpose</a:t>
            </a:r>
            <a:r>
              <a:rPr lang="fr-FR" sz="2700" dirty="0"/>
              <a:t> and </a:t>
            </a:r>
            <a:r>
              <a:rPr lang="fr-FR" sz="2700" dirty="0" err="1"/>
              <a:t>overview</a:t>
            </a:r>
            <a:endParaRPr lang="fr-FR" dirty="0"/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41BF3EEA-D8AA-8061-9962-4DC409C240DF}"/>
              </a:ext>
            </a:extLst>
          </p:cNvPr>
          <p:cNvSpPr/>
          <p:nvPr/>
        </p:nvSpPr>
        <p:spPr>
          <a:xfrm>
            <a:off x="486476" y="2481368"/>
            <a:ext cx="8274066" cy="4090120"/>
          </a:xfrm>
          <a:prstGeom prst="wedgeRectCallout">
            <a:avLst>
              <a:gd name="adj1" fmla="val 32585"/>
              <a:gd name="adj2" fmla="val -523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dirty="0">
                <a:solidFill>
                  <a:schemeClr val="tx1"/>
                </a:solidFill>
              </a:rPr>
              <a:t>real economy changes </a:t>
            </a:r>
            <a:r>
              <a:rPr lang="en-US" sz="1600" dirty="0">
                <a:solidFill>
                  <a:schemeClr val="tx1"/>
                </a:solidFill>
              </a:rPr>
              <a:t>needed to achieve LTS targets are likely to – positively or negatively – </a:t>
            </a:r>
            <a:r>
              <a:rPr lang="en-US" sz="1600" b="1" dirty="0">
                <a:solidFill>
                  <a:schemeClr val="tx1"/>
                </a:solidFill>
              </a:rPr>
              <a:t>impact the structure of the economy</a:t>
            </a:r>
            <a:r>
              <a:rPr lang="en-US" sz="1600" dirty="0">
                <a:solidFill>
                  <a:schemeClr val="tx1"/>
                </a:solidFill>
              </a:rPr>
              <a:t>: growth, income levels, key sectors, jobs, imports, exports, debt, foreign exchange, etc.</a:t>
            </a:r>
          </a:p>
          <a:p>
            <a:endParaRPr lang="en-US" sz="1600" b="1" dirty="0">
              <a:solidFill>
                <a:schemeClr val="tx1"/>
              </a:solidFill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Helvetica"/>
              </a:rPr>
              <a:t>The purpose of this tab is to </a:t>
            </a:r>
            <a:r>
              <a:rPr lang="en-US" sz="1600" b="1" dirty="0">
                <a:solidFill>
                  <a:schemeClr val="tx1"/>
                </a:solidFill>
                <a:cs typeface="Helvetica"/>
              </a:rPr>
              <a:t>compare the macroeconomic implications of implementing the LTS to the business-as-usual (BAU) scenario</a:t>
            </a:r>
            <a:r>
              <a:rPr lang="en-US" sz="1600" dirty="0">
                <a:solidFill>
                  <a:schemeClr val="tx1"/>
                </a:solidFill>
                <a:cs typeface="Helvetica"/>
              </a:rPr>
              <a:t> (i.e., assuming no LTS implementation)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cs typeface="Helvetica"/>
              </a:rPr>
              <a:t>For countries </a:t>
            </a:r>
            <a:r>
              <a:rPr lang="fr-FR" sz="1600" dirty="0" err="1">
                <a:solidFill>
                  <a:schemeClr val="tx1"/>
                </a:solidFill>
                <a:cs typeface="Helvetica"/>
              </a:rPr>
              <a:t>already</a:t>
            </a:r>
            <a:r>
              <a:rPr lang="fr-FR" sz="1600" dirty="0">
                <a:solidFill>
                  <a:schemeClr val="tx1"/>
                </a:solidFill>
                <a:cs typeface="Helvetica"/>
              </a:rPr>
              <a:t> </a:t>
            </a:r>
            <a:r>
              <a:rPr lang="fr-FR" sz="1600" dirty="0" err="1">
                <a:solidFill>
                  <a:schemeClr val="tx1"/>
                </a:solidFill>
                <a:cs typeface="Helvetica"/>
              </a:rPr>
              <a:t>engaged</a:t>
            </a:r>
            <a:r>
              <a:rPr lang="fr-FR" sz="1600" dirty="0">
                <a:solidFill>
                  <a:schemeClr val="tx1"/>
                </a:solidFill>
                <a:cs typeface="Helvetica"/>
              </a:rPr>
              <a:t> in </a:t>
            </a:r>
            <a:r>
              <a:rPr lang="fr-FR" sz="1600" dirty="0" err="1">
                <a:solidFill>
                  <a:schemeClr val="tx1"/>
                </a:solidFill>
                <a:cs typeface="Helvetica"/>
              </a:rPr>
              <a:t>modelling</a:t>
            </a:r>
            <a:r>
              <a:rPr lang="fr-FR" sz="1600" dirty="0">
                <a:solidFill>
                  <a:schemeClr val="tx1"/>
                </a:solidFill>
                <a:cs typeface="Helvetica"/>
              </a:rPr>
              <a:t>, </a:t>
            </a:r>
            <a:r>
              <a:rPr lang="fr-FR" sz="1600" dirty="0" err="1">
                <a:solidFill>
                  <a:schemeClr val="tx1"/>
                </a:solidFill>
                <a:cs typeface="Helvetica"/>
              </a:rPr>
              <a:t>this</a:t>
            </a:r>
            <a:r>
              <a:rPr lang="fr-FR" sz="1600" dirty="0">
                <a:solidFill>
                  <a:schemeClr val="tx1"/>
                </a:solidFill>
                <a:cs typeface="Helvetica"/>
              </a:rPr>
              <a:t> tab </a:t>
            </a:r>
            <a:r>
              <a:rPr lang="fr-FR" sz="1600" dirty="0" err="1">
                <a:solidFill>
                  <a:schemeClr val="tx1"/>
                </a:solidFill>
                <a:cs typeface="Helvetica"/>
              </a:rPr>
              <a:t>will</a:t>
            </a:r>
            <a:r>
              <a:rPr lang="fr-FR" sz="1600" dirty="0">
                <a:solidFill>
                  <a:schemeClr val="tx1"/>
                </a:solidFill>
                <a:cs typeface="Helvetica"/>
              </a:rPr>
              <a:t> </a:t>
            </a:r>
            <a:r>
              <a:rPr lang="fr-FR" sz="1600" dirty="0" err="1">
                <a:solidFill>
                  <a:schemeClr val="tx1"/>
                </a:solidFill>
                <a:cs typeface="Helvetica"/>
              </a:rPr>
              <a:t>provide</a:t>
            </a:r>
            <a:r>
              <a:rPr lang="fr-FR" sz="1600" dirty="0">
                <a:solidFill>
                  <a:schemeClr val="tx1"/>
                </a:solidFill>
                <a:cs typeface="Helvetica"/>
              </a:rPr>
              <a:t> a </a:t>
            </a:r>
            <a:r>
              <a:rPr lang="fr-FR" sz="1600" dirty="0" err="1">
                <a:solidFill>
                  <a:schemeClr val="tx1"/>
                </a:solidFill>
                <a:cs typeface="Helvetica"/>
              </a:rPr>
              <a:t>synthesis</a:t>
            </a:r>
            <a:r>
              <a:rPr lang="fr-FR" sz="1600" dirty="0">
                <a:solidFill>
                  <a:schemeClr val="tx1"/>
                </a:solidFill>
                <a:cs typeface="Helvetica"/>
              </a:rPr>
              <a:t> of </a:t>
            </a:r>
            <a:r>
              <a:rPr lang="fr-FR" sz="1600" b="1" dirty="0">
                <a:solidFill>
                  <a:schemeClr val="tx1"/>
                </a:solidFill>
                <a:cs typeface="Helvetica"/>
              </a:rPr>
              <a:t>key </a:t>
            </a:r>
            <a:r>
              <a:rPr lang="fr-FR" sz="1600" b="1" dirty="0" err="1">
                <a:solidFill>
                  <a:schemeClr val="tx1"/>
                </a:solidFill>
                <a:cs typeface="Helvetica"/>
              </a:rPr>
              <a:t>indicators</a:t>
            </a:r>
            <a:r>
              <a:rPr lang="fr-FR" sz="1600" dirty="0">
                <a:solidFill>
                  <a:schemeClr val="tx1"/>
                </a:solidFill>
                <a:cs typeface="Helvetica"/>
              </a:rPr>
              <a:t> to monitor the </a:t>
            </a:r>
            <a:r>
              <a:rPr lang="fr-FR" sz="1600" dirty="0" err="1">
                <a:solidFill>
                  <a:schemeClr val="tx1"/>
                </a:solidFill>
                <a:cs typeface="Helvetica"/>
              </a:rPr>
              <a:t>macroeconomic</a:t>
            </a:r>
            <a:r>
              <a:rPr lang="fr-FR" sz="1600" dirty="0">
                <a:solidFill>
                  <a:schemeClr val="tx1"/>
                </a:solidFill>
                <a:cs typeface="Helvetica"/>
              </a:rPr>
              <a:t> impacts of LTS </a:t>
            </a:r>
            <a:r>
              <a:rPr lang="fr-FR" sz="1600" dirty="0" err="1">
                <a:solidFill>
                  <a:schemeClr val="tx1"/>
                </a:solidFill>
                <a:cs typeface="Helvetica"/>
              </a:rPr>
              <a:t>implementation</a:t>
            </a:r>
            <a:r>
              <a:rPr lang="fr-FR" sz="1600" dirty="0">
                <a:solidFill>
                  <a:schemeClr val="tx1"/>
                </a:solidFill>
                <a:cs typeface="Helvetica"/>
              </a:rPr>
              <a:t>.</a:t>
            </a:r>
          </a:p>
          <a:p>
            <a:endParaRPr lang="en-US" sz="1600" dirty="0">
              <a:solidFill>
                <a:schemeClr val="tx1"/>
              </a:solidFill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Helvetica"/>
              </a:rPr>
              <a:t>This tab comprises: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Helvetica"/>
              </a:rPr>
              <a:t>A list of main indicators derived from the </a:t>
            </a:r>
            <a:r>
              <a:rPr lang="en-US" sz="1600" b="1" dirty="0">
                <a:solidFill>
                  <a:schemeClr val="tx1"/>
                </a:solidFill>
                <a:cs typeface="Helvetica"/>
              </a:rPr>
              <a:t>existing literature on the macroeconomic implications of the low-carbon transition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Helvetica"/>
              </a:rPr>
              <a:t>Additional indicators based on the country’s development </a:t>
            </a:r>
            <a:r>
              <a:rPr lang="en-US" sz="1600" b="1" dirty="0">
                <a:solidFill>
                  <a:schemeClr val="tx1"/>
                </a:solidFill>
                <a:cs typeface="Helvetica"/>
              </a:rPr>
              <a:t>priorities as laid out in the LTS.</a:t>
            </a:r>
            <a:endParaRPr lang="en-US" sz="1600" dirty="0">
              <a:solidFill>
                <a:schemeClr val="tx1"/>
              </a:solidFill>
              <a:cs typeface="Helvetica"/>
            </a:endParaRPr>
          </a:p>
        </p:txBody>
      </p:sp>
      <p:graphicFrame>
        <p:nvGraphicFramePr>
          <p:cNvPr id="2" name="Espace réservé du contenu 10">
            <a:extLst>
              <a:ext uri="{FF2B5EF4-FFF2-40B4-BE49-F238E27FC236}">
                <a16:creationId xmlns:a16="http://schemas.microsoft.com/office/drawing/2014/main" id="{90F1E489-6851-D5FE-E6B7-42C5D633F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139253"/>
              </p:ext>
            </p:extLst>
          </p:nvPr>
        </p:nvGraphicFramePr>
        <p:xfrm>
          <a:off x="251521" y="1380144"/>
          <a:ext cx="8640959" cy="98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00265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Macro implications</a:t>
            </a:r>
            <a:br>
              <a:rPr lang="fr-FR" dirty="0"/>
            </a:br>
            <a:r>
              <a:rPr lang="fr-FR" sz="2700" dirty="0"/>
              <a:t>Key </a:t>
            </a:r>
            <a:r>
              <a:rPr lang="fr-FR" sz="2700" dirty="0" err="1"/>
              <a:t>indicators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Dashboard structure</a:t>
            </a:r>
          </a:p>
        </p:txBody>
      </p:sp>
      <p:graphicFrame>
        <p:nvGraphicFramePr>
          <p:cNvPr id="2" name="Espace réservé du contenu 10">
            <a:extLst>
              <a:ext uri="{FF2B5EF4-FFF2-40B4-BE49-F238E27FC236}">
                <a16:creationId xmlns:a16="http://schemas.microsoft.com/office/drawing/2014/main" id="{90F1E489-6851-D5FE-E6B7-42C5D633F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623698"/>
              </p:ext>
            </p:extLst>
          </p:nvPr>
        </p:nvGraphicFramePr>
        <p:xfrm>
          <a:off x="251521" y="1380144"/>
          <a:ext cx="8640959" cy="98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0FF55DB-CBC4-303D-8796-BCC3D170DC21}"/>
              </a:ext>
            </a:extLst>
          </p:cNvPr>
          <p:cNvSpPr/>
          <p:nvPr/>
        </p:nvSpPr>
        <p:spPr>
          <a:xfrm>
            <a:off x="253499" y="2546428"/>
            <a:ext cx="4103687" cy="1152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Chart / </a:t>
            </a:r>
            <a:r>
              <a:rPr kumimoji="0" lang="fr-FR" sz="1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numbers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BAU vs. LTS: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National output,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growth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, key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sectors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,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energy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intensity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,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carbon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intensity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of 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energy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40871-E037-C805-F2D0-922814D35835}"/>
              </a:ext>
            </a:extLst>
          </p:cNvPr>
          <p:cNvSpPr/>
          <p:nvPr/>
        </p:nvSpPr>
        <p:spPr>
          <a:xfrm>
            <a:off x="4803500" y="2546430"/>
            <a:ext cx="4104000" cy="1152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t"/>
          <a:lstStyle/>
          <a:p>
            <a:pPr>
              <a:defRPr/>
            </a:pPr>
            <a:r>
              <a:rPr lang="fr-FR" sz="1400" i="1" dirty="0">
                <a:solidFill>
                  <a:schemeClr val="tx1"/>
                </a:solidFill>
                <a:latin typeface="Helvetica"/>
              </a:rPr>
              <a:t>Chart / </a:t>
            </a:r>
            <a:r>
              <a:rPr lang="fr-FR" sz="1400" i="1" dirty="0" err="1">
                <a:solidFill>
                  <a:schemeClr val="tx1"/>
                </a:solidFill>
                <a:latin typeface="Helvetica"/>
              </a:rPr>
              <a:t>numbers</a:t>
            </a:r>
            <a:r>
              <a:rPr lang="fr-FR" sz="1400" i="1" dirty="0">
                <a:solidFill>
                  <a:schemeClr val="tx1"/>
                </a:solidFill>
                <a:latin typeface="Helvetica"/>
              </a:rPr>
              <a:t> BAU vs. LTS: </a:t>
            </a:r>
          </a:p>
          <a:p>
            <a:pPr>
              <a:defRPr/>
            </a:pPr>
            <a:r>
              <a:rPr lang="fr-FR" sz="1400" dirty="0" err="1">
                <a:solidFill>
                  <a:schemeClr val="tx1"/>
                </a:solidFill>
                <a:latin typeface="Helvetica"/>
              </a:rPr>
              <a:t>Income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levels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,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poverty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,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inequality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employment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, labour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productivity</a:t>
            </a:r>
            <a:endParaRPr lang="fr-FR" sz="1400" dirty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F787F-1232-84E5-81C8-DB9D3A459665}"/>
              </a:ext>
            </a:extLst>
          </p:cNvPr>
          <p:cNvSpPr/>
          <p:nvPr/>
        </p:nvSpPr>
        <p:spPr>
          <a:xfrm>
            <a:off x="4813509" y="3848274"/>
            <a:ext cx="4104000" cy="1152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t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>
                <a:solidFill>
                  <a:schemeClr val="tx1"/>
                </a:solidFill>
                <a:latin typeface="Helvetica"/>
              </a:rPr>
              <a:t>Chart / </a:t>
            </a:r>
            <a:r>
              <a:rPr lang="fr-FR" sz="1400" i="1" dirty="0" err="1">
                <a:solidFill>
                  <a:schemeClr val="tx1"/>
                </a:solidFill>
                <a:latin typeface="Helvetica"/>
              </a:rPr>
              <a:t>numbers</a:t>
            </a:r>
            <a:r>
              <a:rPr lang="fr-FR" sz="1400" i="1" dirty="0">
                <a:solidFill>
                  <a:schemeClr val="tx1"/>
                </a:solidFill>
                <a:latin typeface="Helvetica"/>
              </a:rPr>
              <a:t> BAU vs. LTS: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err="1">
                <a:solidFill>
                  <a:schemeClr val="tx1"/>
                </a:solidFill>
                <a:latin typeface="Helvetica"/>
              </a:rPr>
              <a:t>Debt</a:t>
            </a:r>
            <a:endParaRPr lang="fr-FR" sz="1400" dirty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E9C455-5AA4-5E50-720C-2D1E51843DE6}"/>
              </a:ext>
            </a:extLst>
          </p:cNvPr>
          <p:cNvSpPr/>
          <p:nvPr/>
        </p:nvSpPr>
        <p:spPr>
          <a:xfrm>
            <a:off x="253499" y="3852105"/>
            <a:ext cx="4103687" cy="1152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t"/>
          <a:lstStyle/>
          <a:p>
            <a:pPr>
              <a:defRPr/>
            </a:pPr>
            <a:r>
              <a:rPr lang="fr-FR" sz="1400" i="1" dirty="0">
                <a:solidFill>
                  <a:schemeClr val="tx1"/>
                </a:solidFill>
                <a:latin typeface="Helvetica"/>
              </a:rPr>
              <a:t>Chart / </a:t>
            </a:r>
            <a:r>
              <a:rPr lang="fr-FR" sz="1400" i="1" dirty="0" err="1">
                <a:solidFill>
                  <a:schemeClr val="tx1"/>
                </a:solidFill>
                <a:latin typeface="Helvetica"/>
              </a:rPr>
              <a:t>numbers</a:t>
            </a:r>
            <a:r>
              <a:rPr lang="fr-FR" sz="1400" i="1" dirty="0">
                <a:solidFill>
                  <a:schemeClr val="tx1"/>
                </a:solidFill>
                <a:latin typeface="Helvetica"/>
              </a:rPr>
              <a:t> BAU vs. LTS: 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  <a:latin typeface="Helvetica"/>
              </a:rPr>
              <a:t>Food and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energy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prices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, inflation,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price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volatility</a:t>
            </a:r>
            <a:endParaRPr lang="fr-FR" sz="1400" dirty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C7429-BFF7-671E-E1C2-CC6FE715C4A3}"/>
              </a:ext>
            </a:extLst>
          </p:cNvPr>
          <p:cNvSpPr/>
          <p:nvPr/>
        </p:nvSpPr>
        <p:spPr>
          <a:xfrm>
            <a:off x="253499" y="5157781"/>
            <a:ext cx="4103687" cy="1152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t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dirty="0">
                <a:solidFill>
                  <a:schemeClr val="tx1"/>
                </a:solidFill>
                <a:latin typeface="Helvetica"/>
              </a:rPr>
              <a:t>Chart / </a:t>
            </a:r>
            <a:r>
              <a:rPr lang="fr-FR" sz="1400" i="1" dirty="0" err="1">
                <a:solidFill>
                  <a:schemeClr val="tx1"/>
                </a:solidFill>
                <a:latin typeface="Helvetica"/>
              </a:rPr>
              <a:t>numbers</a:t>
            </a:r>
            <a:r>
              <a:rPr lang="fr-FR" sz="1400" i="1" dirty="0">
                <a:solidFill>
                  <a:schemeClr val="tx1"/>
                </a:solidFill>
                <a:latin typeface="Helvetica"/>
              </a:rPr>
              <a:t> BAU vs. LTS: 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  <a:latin typeface="Helvetica"/>
              </a:rPr>
              <a:t>Key imports, key exports,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trade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 balance,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energy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Helvetica"/>
              </a:rPr>
              <a:t>trade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 balance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140431-5251-20C9-B17D-D045234EE845}"/>
              </a:ext>
            </a:extLst>
          </p:cNvPr>
          <p:cNvSpPr/>
          <p:nvPr/>
        </p:nvSpPr>
        <p:spPr>
          <a:xfrm>
            <a:off x="4803500" y="5161844"/>
            <a:ext cx="4104000" cy="1152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t"/>
          <a:lstStyle/>
          <a:p>
            <a:pPr>
              <a:defRPr/>
            </a:pPr>
            <a:r>
              <a:rPr lang="fr-FR" sz="1400" i="1" dirty="0">
                <a:solidFill>
                  <a:schemeClr val="tx1"/>
                </a:solidFill>
                <a:latin typeface="Helvetica"/>
              </a:rPr>
              <a:t>Chart / </a:t>
            </a:r>
            <a:r>
              <a:rPr lang="fr-FR" sz="1400" i="1" dirty="0" err="1">
                <a:solidFill>
                  <a:schemeClr val="tx1"/>
                </a:solidFill>
                <a:latin typeface="Helvetica"/>
              </a:rPr>
              <a:t>numbers</a:t>
            </a:r>
            <a:r>
              <a:rPr lang="fr-FR" sz="1400" i="1" dirty="0">
                <a:solidFill>
                  <a:schemeClr val="tx1"/>
                </a:solidFill>
                <a:latin typeface="Helvetica"/>
              </a:rPr>
              <a:t> BAU vs. LTS: </a:t>
            </a:r>
          </a:p>
          <a:p>
            <a:pPr>
              <a:defRPr/>
            </a:pPr>
            <a:r>
              <a:rPr lang="fr-FR" sz="1400" dirty="0" err="1">
                <a:solidFill>
                  <a:schemeClr val="tx1"/>
                </a:solidFill>
                <a:latin typeface="Helvetica"/>
              </a:rPr>
              <a:t>Foreign</a:t>
            </a:r>
            <a:r>
              <a:rPr lang="fr-FR" sz="1400" dirty="0">
                <a:solidFill>
                  <a:schemeClr val="tx1"/>
                </a:solidFill>
                <a:latin typeface="Helvetica"/>
              </a:rPr>
              <a:t> exchange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92E08F-2E5D-3AB2-5011-8C516050AF92}"/>
              </a:ext>
            </a:extLst>
          </p:cNvPr>
          <p:cNvSpPr/>
          <p:nvPr/>
        </p:nvSpPr>
        <p:spPr>
          <a:xfrm>
            <a:off x="264493" y="2542905"/>
            <a:ext cx="1177423" cy="34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D5F9B8-49B3-F6FA-183E-736FC9B10620}"/>
              </a:ext>
            </a:extLst>
          </p:cNvPr>
          <p:cNvSpPr/>
          <p:nvPr/>
        </p:nvSpPr>
        <p:spPr>
          <a:xfrm>
            <a:off x="264493" y="3859665"/>
            <a:ext cx="1177423" cy="34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PRICES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C2853E-64A2-3EE3-A80A-2077EFCA20A4}"/>
              </a:ext>
            </a:extLst>
          </p:cNvPr>
          <p:cNvSpPr/>
          <p:nvPr/>
        </p:nvSpPr>
        <p:spPr>
          <a:xfrm>
            <a:off x="264493" y="5157781"/>
            <a:ext cx="1177423" cy="34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TRADE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75EBE0-3992-1144-64CC-CD6D154596B1}"/>
              </a:ext>
            </a:extLst>
          </p:cNvPr>
          <p:cNvSpPr/>
          <p:nvPr/>
        </p:nvSpPr>
        <p:spPr>
          <a:xfrm>
            <a:off x="4803499" y="2542905"/>
            <a:ext cx="4114009" cy="34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SOCIOECONOMIC INDICATORS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0AD95D-D87A-AFD5-146D-D468B4CB061A}"/>
              </a:ext>
            </a:extLst>
          </p:cNvPr>
          <p:cNvSpPr/>
          <p:nvPr/>
        </p:nvSpPr>
        <p:spPr>
          <a:xfrm>
            <a:off x="4823927" y="3857570"/>
            <a:ext cx="1624050" cy="34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DEBT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3F6C57-AB4C-45D6-D4F1-384D3EEA1AFE}"/>
              </a:ext>
            </a:extLst>
          </p:cNvPr>
          <p:cNvSpPr/>
          <p:nvPr/>
        </p:nvSpPr>
        <p:spPr>
          <a:xfrm>
            <a:off x="4814596" y="5166732"/>
            <a:ext cx="1624050" cy="34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CURRENCY</a:t>
            </a:r>
          </a:p>
        </p:txBody>
      </p:sp>
    </p:spTree>
    <p:extLst>
      <p:ext uri="{BB962C8B-B14F-4D97-AF65-F5344CB8AC3E}">
        <p14:creationId xmlns:p14="http://schemas.microsoft.com/office/powerpoint/2010/main" val="146119638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E5A0AA9-52E7-4FB3-29AA-8E4E09BD8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Coming up with </a:t>
            </a:r>
            <a:r>
              <a:rPr lang="fr-FR" sz="1800" dirty="0" err="1"/>
              <a:t>macroeconomic</a:t>
            </a:r>
            <a:r>
              <a:rPr lang="fr-FR" sz="1800" dirty="0"/>
              <a:t> </a:t>
            </a:r>
            <a:r>
              <a:rPr lang="fr-FR" sz="1800" dirty="0" err="1"/>
              <a:t>indicators</a:t>
            </a:r>
            <a:r>
              <a:rPr lang="fr-FR" sz="1800" dirty="0"/>
              <a:t> for the </a:t>
            </a:r>
            <a:r>
              <a:rPr lang="fr-FR" sz="1800" b="1" dirty="0"/>
              <a:t>BAU and the LTS scenarios</a:t>
            </a:r>
            <a:r>
              <a:rPr lang="fr-FR" sz="1800" dirty="0"/>
              <a:t> </a:t>
            </a:r>
            <a:r>
              <a:rPr lang="fr-FR" sz="1800" dirty="0" err="1"/>
              <a:t>could</a:t>
            </a:r>
            <a:r>
              <a:rPr lang="fr-FR" sz="1800" dirty="0"/>
              <a:t> </a:t>
            </a:r>
            <a:r>
              <a:rPr lang="fr-FR" sz="1800" dirty="0" err="1"/>
              <a:t>require</a:t>
            </a:r>
            <a:r>
              <a:rPr lang="fr-FR" sz="1800" dirty="0"/>
              <a:t> </a:t>
            </a:r>
            <a:r>
              <a:rPr lang="fr-FR" sz="1800" dirty="0" err="1"/>
              <a:t>significant</a:t>
            </a:r>
            <a:r>
              <a:rPr lang="fr-FR" sz="1800" dirty="0"/>
              <a:t> </a:t>
            </a:r>
            <a:r>
              <a:rPr lang="fr-FR" sz="1800" b="1" dirty="0" err="1"/>
              <a:t>modelling</a:t>
            </a:r>
            <a:endParaRPr lang="fr-FR" sz="18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cs typeface="Helvetica"/>
              </a:rPr>
              <a:t>We assume </a:t>
            </a:r>
            <a:r>
              <a:rPr lang="fr-FR" sz="1800" dirty="0" err="1">
                <a:cs typeface="Helvetica"/>
              </a:rPr>
              <a:t>that</a:t>
            </a:r>
            <a:r>
              <a:rPr lang="fr-FR" sz="1800" dirty="0">
                <a:cs typeface="Helvetica"/>
              </a:rPr>
              <a:t> the </a:t>
            </a:r>
            <a:r>
              <a:rPr lang="fr-FR" sz="1800" dirty="0" err="1">
                <a:cs typeface="Helvetica"/>
              </a:rPr>
              <a:t>macroeconomic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modelling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is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done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outside</a:t>
            </a:r>
            <a:r>
              <a:rPr lang="fr-FR" sz="1800" dirty="0">
                <a:cs typeface="Helvetica"/>
              </a:rPr>
              <a:t> the </a:t>
            </a:r>
            <a:r>
              <a:rPr lang="fr-FR" sz="1800" dirty="0" err="1">
                <a:cs typeface="Helvetica"/>
              </a:rPr>
              <a:t>dashboard</a:t>
            </a:r>
            <a:endParaRPr lang="fr-FR" sz="1800" dirty="0">
              <a:cs typeface="Helvetica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r-FR" sz="1800" dirty="0">
                <a:cs typeface="Helvetica"/>
              </a:rPr>
              <a:t>The tab </a:t>
            </a:r>
            <a:r>
              <a:rPr lang="fr-FR" sz="1800" dirty="0" err="1">
                <a:cs typeface="Helvetica"/>
              </a:rPr>
              <a:t>will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therefore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be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easier</a:t>
            </a:r>
            <a:r>
              <a:rPr lang="fr-FR" sz="1800" dirty="0">
                <a:cs typeface="Helvetica"/>
              </a:rPr>
              <a:t> to </a:t>
            </a:r>
            <a:r>
              <a:rPr lang="fr-FR" sz="1800" dirty="0" err="1">
                <a:cs typeface="Helvetica"/>
              </a:rPr>
              <a:t>fill</a:t>
            </a:r>
            <a:r>
              <a:rPr lang="fr-FR" sz="1800" dirty="0">
                <a:cs typeface="Helvetica"/>
              </a:rPr>
              <a:t> for countries </a:t>
            </a:r>
            <a:r>
              <a:rPr lang="fr-FR" sz="1800" dirty="0" err="1">
                <a:cs typeface="Helvetica"/>
              </a:rPr>
              <a:t>already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engaged</a:t>
            </a:r>
            <a:r>
              <a:rPr lang="fr-FR" sz="1800" dirty="0">
                <a:cs typeface="Helvetica"/>
              </a:rPr>
              <a:t> in </a:t>
            </a:r>
            <a:r>
              <a:rPr lang="fr-FR" sz="1800" dirty="0" err="1">
                <a:cs typeface="Helvetica"/>
              </a:rPr>
              <a:t>macroeconomic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modelling</a:t>
            </a:r>
            <a:endParaRPr lang="fr-FR" sz="1800" dirty="0">
              <a:cs typeface="Helvetica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For countries </a:t>
            </a:r>
            <a:r>
              <a:rPr lang="fr-FR" sz="1800" b="1" dirty="0" err="1"/>
              <a:t>without</a:t>
            </a:r>
            <a:r>
              <a:rPr lang="fr-FR" sz="1800" b="1" dirty="0"/>
              <a:t> running </a:t>
            </a:r>
            <a:r>
              <a:rPr lang="fr-FR" sz="1800" b="1" dirty="0" err="1"/>
              <a:t>macroeconomic</a:t>
            </a:r>
            <a:r>
              <a:rPr lang="fr-FR" sz="1800" b="1" dirty="0"/>
              <a:t> </a:t>
            </a:r>
            <a:r>
              <a:rPr lang="fr-FR" sz="1800" b="1" dirty="0" err="1"/>
              <a:t>models</a:t>
            </a:r>
            <a:r>
              <a:rPr lang="fr-FR" sz="1800" dirty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cs typeface="Helvetica"/>
              </a:rPr>
              <a:t>The tab </a:t>
            </a:r>
            <a:r>
              <a:rPr lang="fr-FR" sz="1800" dirty="0" err="1">
                <a:cs typeface="Helvetica"/>
              </a:rPr>
              <a:t>provides</a:t>
            </a:r>
            <a:r>
              <a:rPr lang="fr-FR" sz="1800" dirty="0">
                <a:cs typeface="Helvetica"/>
              </a:rPr>
              <a:t> information on </a:t>
            </a:r>
            <a:r>
              <a:rPr lang="fr-FR" sz="1800" b="1" dirty="0" err="1">
                <a:cs typeface="Helvetica"/>
              </a:rPr>
              <a:t>existing</a:t>
            </a:r>
            <a:r>
              <a:rPr lang="fr-FR" sz="1800" b="1" dirty="0">
                <a:cs typeface="Helvetica"/>
              </a:rPr>
              <a:t> </a:t>
            </a:r>
            <a:r>
              <a:rPr lang="fr-FR" sz="1800" b="1" dirty="0" err="1">
                <a:cs typeface="Helvetica"/>
              </a:rPr>
              <a:t>evidence</a:t>
            </a:r>
            <a:r>
              <a:rPr lang="fr-FR" sz="1800" b="1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regarding</a:t>
            </a:r>
            <a:r>
              <a:rPr lang="fr-FR" sz="1800" dirty="0">
                <a:cs typeface="Helvetica"/>
              </a:rPr>
              <a:t> the impacts of the transition on </a:t>
            </a:r>
            <a:r>
              <a:rPr lang="fr-FR" sz="1800" dirty="0" err="1">
                <a:cs typeface="Helvetica"/>
              </a:rPr>
              <a:t>macroeconomic</a:t>
            </a:r>
            <a:r>
              <a:rPr lang="fr-FR" sz="1800" dirty="0">
                <a:cs typeface="Helvetica"/>
              </a:rPr>
              <a:t> variables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r-FR" sz="1800" dirty="0">
                <a:cs typeface="Helvetica"/>
              </a:rPr>
              <a:t>The </a:t>
            </a:r>
            <a:r>
              <a:rPr lang="fr-FR" sz="1800" dirty="0" err="1">
                <a:cs typeface="Helvetica"/>
              </a:rPr>
              <a:t>dashboard</a:t>
            </a:r>
            <a:r>
              <a:rPr lang="fr-FR" sz="1800" dirty="0">
                <a:cs typeface="Helvetica"/>
              </a:rPr>
              <a:t> can </a:t>
            </a:r>
            <a:r>
              <a:rPr lang="fr-FR" sz="1800" dirty="0" err="1">
                <a:cs typeface="Helvetica"/>
              </a:rPr>
              <a:t>be</a:t>
            </a:r>
            <a:r>
              <a:rPr lang="fr-FR" sz="1800" dirty="0">
                <a:cs typeface="Helvetica"/>
              </a:rPr>
              <a:t> </a:t>
            </a:r>
            <a:r>
              <a:rPr lang="fr-FR" sz="1800" dirty="0" err="1">
                <a:cs typeface="Helvetica"/>
              </a:rPr>
              <a:t>used</a:t>
            </a:r>
            <a:r>
              <a:rPr lang="fr-FR" sz="1800" dirty="0">
                <a:cs typeface="Helvetica"/>
              </a:rPr>
              <a:t> to select </a:t>
            </a:r>
            <a:r>
              <a:rPr lang="fr-FR" sz="1800" dirty="0" err="1">
                <a:cs typeface="Helvetica"/>
              </a:rPr>
              <a:t>which</a:t>
            </a:r>
            <a:r>
              <a:rPr lang="fr-FR" sz="1800" dirty="0">
                <a:cs typeface="Helvetica"/>
              </a:rPr>
              <a:t> </a:t>
            </a:r>
            <a:r>
              <a:rPr lang="fr-FR" sz="1800" b="1" dirty="0" err="1">
                <a:cs typeface="Helvetica"/>
              </a:rPr>
              <a:t>macroeconomic</a:t>
            </a:r>
            <a:r>
              <a:rPr lang="fr-FR" sz="1800" b="1" dirty="0">
                <a:cs typeface="Helvetica"/>
              </a:rPr>
              <a:t> </a:t>
            </a:r>
            <a:r>
              <a:rPr lang="fr-FR" sz="1800" b="1" dirty="0" err="1">
                <a:cs typeface="Helvetica"/>
              </a:rPr>
              <a:t>indicators</a:t>
            </a:r>
            <a:r>
              <a:rPr lang="fr-FR" sz="1800" b="1" dirty="0">
                <a:cs typeface="Helvetica"/>
              </a:rPr>
              <a:t> to </a:t>
            </a:r>
            <a:r>
              <a:rPr lang="fr-FR" sz="1800" b="1" dirty="0" err="1">
                <a:cs typeface="Helvetica"/>
              </a:rPr>
              <a:t>track</a:t>
            </a:r>
            <a:endParaRPr lang="fr-FR" sz="1800" b="1" dirty="0">
              <a:cs typeface="Helvetica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FR" sz="1800" dirty="0">
              <a:cs typeface="Helvetica"/>
            </a:endParaRPr>
          </a:p>
          <a:p>
            <a:endParaRPr lang="fr-FR" dirty="0">
              <a:cs typeface="Helvetica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E5F9400-1391-3867-AE2C-84AE5194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Macro implications</a:t>
            </a:r>
            <a:br>
              <a:rPr lang="fr-FR"/>
            </a:br>
            <a:r>
              <a:rPr lang="fr-FR" sz="2700" err="1"/>
              <a:t>Expected</a:t>
            </a:r>
            <a:r>
              <a:rPr lang="fr-FR" sz="2700"/>
              <a:t> challenges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FBBD3A-F073-72D6-9173-109F47CB4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36874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190DAF8-3D7F-4F0F-96FF-60605690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fill the dashboard template in practice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214785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EC66AE7-9743-BBF8-1530-ADDE1916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1345919"/>
          </a:xfrm>
        </p:spPr>
        <p:txBody>
          <a:bodyPr>
            <a:noAutofit/>
          </a:bodyPr>
          <a:lstStyle/>
          <a:p>
            <a:r>
              <a:rPr lang="en-US" sz="1800" dirty="0"/>
              <a:t>The dashboard is </a:t>
            </a:r>
            <a:r>
              <a:rPr lang="en-US" sz="1800" b="1" dirty="0"/>
              <a:t>easily fillable</a:t>
            </a:r>
            <a:r>
              <a:rPr lang="en-US" sz="1800" dirty="0"/>
              <a:t>, no macros are used in the file</a:t>
            </a:r>
          </a:p>
          <a:p>
            <a:r>
              <a:rPr lang="en-US" sz="1800" b="1" dirty="0"/>
              <a:t>Graphs</a:t>
            </a:r>
            <a:r>
              <a:rPr lang="en-US" sz="1800" dirty="0"/>
              <a:t> are automatically generated</a:t>
            </a:r>
          </a:p>
          <a:p>
            <a:r>
              <a:rPr lang="en-US" sz="1800" dirty="0"/>
              <a:t>It is </a:t>
            </a:r>
            <a:r>
              <a:rPr lang="en-US" sz="1800" b="1" dirty="0"/>
              <a:t>possible to leave indicators blank </a:t>
            </a:r>
            <a:r>
              <a:rPr lang="en-US" sz="1800" dirty="0"/>
              <a:t>with no effect on the structure of the dashboard</a:t>
            </a:r>
            <a:endParaRPr lang="en-US" sz="2400" dirty="0">
              <a:highlight>
                <a:srgbClr val="00FF00"/>
              </a:highlight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1A6C33-607B-DC24-3CF0-B00A2594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to </a:t>
            </a:r>
            <a:r>
              <a:rPr lang="fr-FR" dirty="0" err="1"/>
              <a:t>fill</a:t>
            </a:r>
            <a:r>
              <a:rPr lang="fr-FR" dirty="0"/>
              <a:t> the </a:t>
            </a:r>
            <a:r>
              <a:rPr lang="fr-FR" dirty="0" err="1"/>
              <a:t>dashboard</a:t>
            </a:r>
            <a:r>
              <a:rPr lang="fr-FR" dirty="0"/>
              <a:t> in practice</a:t>
            </a:r>
            <a:br>
              <a:rPr lang="fr-FR" dirty="0"/>
            </a:br>
            <a:r>
              <a:rPr lang="fr-FR" sz="2700" dirty="0"/>
              <a:t>Guidelines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464C11-9D5B-2CF9-C099-14E0F70E1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5C39FD-CA78-2018-6CA8-C3539F6D9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6"/>
          <a:stretch/>
        </p:blipFill>
        <p:spPr>
          <a:xfrm>
            <a:off x="452629" y="3428714"/>
            <a:ext cx="8228076" cy="2902702"/>
          </a:xfrm>
          <a:prstGeom prst="rect">
            <a:avLst/>
          </a:prstGeom>
        </p:spPr>
      </p:pic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D21F9BC0-DB34-D422-08B0-41105B50CC74}"/>
              </a:ext>
            </a:extLst>
          </p:cNvPr>
          <p:cNvSpPr txBox="1">
            <a:spLocks/>
          </p:cNvSpPr>
          <p:nvPr/>
        </p:nvSpPr>
        <p:spPr>
          <a:xfrm>
            <a:off x="1348105" y="2051431"/>
            <a:ext cx="8640960" cy="52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highlight>
                <a:srgbClr val="00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DC066-E6ED-A12A-F100-8AB5197537A7}"/>
              </a:ext>
            </a:extLst>
          </p:cNvPr>
          <p:cNvSpPr/>
          <p:nvPr/>
        </p:nvSpPr>
        <p:spPr>
          <a:xfrm>
            <a:off x="250825" y="2944400"/>
            <a:ext cx="8677275" cy="354551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indent="0">
              <a:buNone/>
            </a:pPr>
            <a:r>
              <a:rPr lang="en-US" sz="1800" b="1">
                <a:solidFill>
                  <a:schemeClr val="tx2"/>
                </a:solidFill>
              </a:rPr>
              <a:t>Inputting information and data in the dashboard</a:t>
            </a:r>
            <a:endParaRPr lang="en-US" sz="2400" b="1" dirty="0">
              <a:solidFill>
                <a:schemeClr val="tx2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3280284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EC66AE7-9743-BBF8-1530-ADDE1916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3784771" cy="489654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800" dirty="0"/>
              <a:t>The tab "</a:t>
            </a:r>
            <a:r>
              <a:rPr lang="en-US" sz="1800" b="1" dirty="0" err="1"/>
              <a:t>LTS_Overview</a:t>
            </a:r>
            <a:r>
              <a:rPr lang="en-US" sz="1800" dirty="0"/>
              <a:t>" allows users to </a:t>
            </a:r>
            <a:r>
              <a:rPr lang="en-US" sz="1800" b="1" dirty="0"/>
              <a:t>input key elements </a:t>
            </a:r>
            <a:r>
              <a:rPr lang="en-US" sz="1800" dirty="0"/>
              <a:t>including </a:t>
            </a:r>
            <a:r>
              <a:rPr lang="en-US" sz="1800" b="1" dirty="0"/>
              <a:t>currency, units, key LTS targets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Filling this tab is essential before proceeding to filling the other tabs</a:t>
            </a:r>
          </a:p>
          <a:p>
            <a:r>
              <a:rPr lang="en-US" sz="1800" dirty="0"/>
              <a:t>The </a:t>
            </a:r>
            <a:r>
              <a:rPr lang="en-US" sz="1800" b="1" dirty="0"/>
              <a:t>breakdown of mitigation and adaptation activities</a:t>
            </a:r>
            <a:r>
              <a:rPr lang="en-US" sz="1800" dirty="0"/>
              <a:t> can be tailored to reflect the national context and </a:t>
            </a:r>
            <a:r>
              <a:rPr lang="en-US" sz="1800" b="1" dirty="0"/>
              <a:t>existing categories </a:t>
            </a:r>
            <a:r>
              <a:rPr lang="en-US" sz="1800" dirty="0"/>
              <a:t>used in national documents</a:t>
            </a:r>
          </a:p>
          <a:p>
            <a:r>
              <a:rPr lang="en-US" sz="1800" dirty="0"/>
              <a:t>Dropdown menus allow to choose the format</a:t>
            </a:r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1A6C33-607B-DC24-3CF0-B00A2594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to </a:t>
            </a:r>
            <a:r>
              <a:rPr lang="fr-FR" dirty="0" err="1"/>
              <a:t>fill</a:t>
            </a:r>
            <a:r>
              <a:rPr lang="fr-FR" dirty="0"/>
              <a:t> the </a:t>
            </a:r>
            <a:r>
              <a:rPr lang="fr-FR" dirty="0" err="1"/>
              <a:t>dashboard</a:t>
            </a:r>
            <a:r>
              <a:rPr lang="fr-FR" dirty="0"/>
              <a:t> </a:t>
            </a:r>
            <a:r>
              <a:rPr lang="fr-FR" dirty="0" err="1"/>
              <a:t>template</a:t>
            </a:r>
            <a:r>
              <a:rPr lang="fr-FR" dirty="0"/>
              <a:t> in practice</a:t>
            </a:r>
            <a:br>
              <a:rPr lang="fr-FR" dirty="0"/>
            </a:br>
            <a:r>
              <a:rPr lang="fr-FR" sz="2700" dirty="0" err="1"/>
              <a:t>Tailoring</a:t>
            </a:r>
            <a:r>
              <a:rPr lang="fr-FR" sz="2700" dirty="0"/>
              <a:t> the </a:t>
            </a:r>
            <a:r>
              <a:rPr lang="fr-FR" sz="2700" dirty="0" err="1"/>
              <a:t>template</a:t>
            </a:r>
            <a:r>
              <a:rPr lang="fr-FR" sz="2700" dirty="0"/>
              <a:t> to the national </a:t>
            </a:r>
            <a:r>
              <a:rPr lang="fr-FR" sz="2700" dirty="0" err="1"/>
              <a:t>context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464C11-9D5B-2CF9-C099-14E0F70E1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2DCBD082-FF0B-183E-A183-C2ED7F43CDC5}"/>
              </a:ext>
            </a:extLst>
          </p:cNvPr>
          <p:cNvSpPr/>
          <p:nvPr/>
        </p:nvSpPr>
        <p:spPr>
          <a:xfrm rot="5400000">
            <a:off x="3346525" y="2361564"/>
            <a:ext cx="2070230" cy="31667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8B1AFA7-CE51-B840-044A-6BBCC5FFCD1C}"/>
              </a:ext>
            </a:extLst>
          </p:cNvPr>
          <p:cNvSpPr/>
          <p:nvPr/>
        </p:nvSpPr>
        <p:spPr>
          <a:xfrm rot="5400000">
            <a:off x="3126229" y="4971340"/>
            <a:ext cx="2503307" cy="31667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8E254AC-9314-A98D-D393-96C89EBDE955}"/>
              </a:ext>
            </a:extLst>
          </p:cNvPr>
          <p:cNvGrpSpPr/>
          <p:nvPr/>
        </p:nvGrpSpPr>
        <p:grpSpPr>
          <a:xfrm>
            <a:off x="4551232" y="1369354"/>
            <a:ext cx="4376867" cy="2270091"/>
            <a:chOff x="4551232" y="1369354"/>
            <a:chExt cx="4376867" cy="2270091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28BAED0-7347-E21D-3A99-341ADBA05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144" t="36229" r="25863" b="57282"/>
            <a:stretch/>
          </p:blipFill>
          <p:spPr>
            <a:xfrm>
              <a:off x="4551232" y="1369354"/>
              <a:ext cx="4376867" cy="380492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AD49756-1F1B-19DA-F6C7-7801B6E0A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105" t="45334" r="26167" b="22125"/>
            <a:stretch/>
          </p:blipFill>
          <p:spPr>
            <a:xfrm>
              <a:off x="4574845" y="1731374"/>
              <a:ext cx="3904473" cy="1908071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5E96988-A33E-3B23-D811-05A9A7D7F069}"/>
              </a:ext>
            </a:extLst>
          </p:cNvPr>
          <p:cNvGrpSpPr/>
          <p:nvPr/>
        </p:nvGrpSpPr>
        <p:grpSpPr>
          <a:xfrm>
            <a:off x="4572000" y="3788593"/>
            <a:ext cx="4356101" cy="2649311"/>
            <a:chOff x="4572000" y="3788593"/>
            <a:chExt cx="4356101" cy="2649311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B345C5E-B561-B42B-D374-DF1F0012A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458" t="30157" r="25825" b="65583"/>
            <a:stretch/>
          </p:blipFill>
          <p:spPr>
            <a:xfrm>
              <a:off x="4608945" y="3788593"/>
              <a:ext cx="4319156" cy="249816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428BF21-35CC-1475-339F-48B73E950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320" t="36933" r="35223" b="45776"/>
            <a:stretch/>
          </p:blipFill>
          <p:spPr>
            <a:xfrm>
              <a:off x="4664360" y="4010701"/>
              <a:ext cx="1971685" cy="1013881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D1649B8-D5A6-66DA-221A-F07F7AF6F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207" t="36933" r="22336" b="45776"/>
            <a:stretch/>
          </p:blipFill>
          <p:spPr>
            <a:xfrm>
              <a:off x="6764186" y="4010701"/>
              <a:ext cx="1971685" cy="1013881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A3549C4D-EACD-294F-B634-FB3EABBA2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294" t="48792" r="21786" b="28805"/>
            <a:stretch/>
          </p:blipFill>
          <p:spPr>
            <a:xfrm>
              <a:off x="6771806" y="5124301"/>
              <a:ext cx="2068207" cy="1313603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14F882A0-4EBF-4101-61FB-B83CB9571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880" t="48792" r="35593" b="28805"/>
            <a:stretch/>
          </p:blipFill>
          <p:spPr>
            <a:xfrm>
              <a:off x="4572000" y="5124301"/>
              <a:ext cx="1986126" cy="1313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42082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EC66AE7-9743-BBF8-1530-ADDE1916D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i="1" dirty="0">
                <a:solidFill>
                  <a:schemeClr val="tx2"/>
                </a:solidFill>
              </a:rPr>
              <a:t>For tabs 3_Climate_investments, 4_Policies &amp; Financing, and 5_Macro implications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/>
              <a:t>Time horizons are linked to the ‘LTS overview’ tab</a:t>
            </a:r>
            <a:endParaRPr lang="en-US" sz="1800" dirty="0">
              <a:highlight>
                <a:srgbClr val="FFFF00"/>
              </a:highlight>
            </a:endParaRPr>
          </a:p>
          <a:p>
            <a:pPr lvl="1"/>
            <a:r>
              <a:rPr lang="en-US" sz="1800" dirty="0"/>
              <a:t>‘Current’, ‘Current – Target’ + short-, medium- and long-term milestones from the LTS 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Currency units are linked to the ‘LTS overview’ sheet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Cells to be filled in are shaded in grey with a blue font (for inputs); results of automatic calculations are in black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Comments can be added by users in column G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1A6C33-607B-DC24-3CF0-B00A2594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to </a:t>
            </a:r>
            <a:r>
              <a:rPr lang="fr-FR" dirty="0" err="1"/>
              <a:t>fill</a:t>
            </a:r>
            <a:r>
              <a:rPr lang="fr-FR" dirty="0"/>
              <a:t> the </a:t>
            </a:r>
            <a:r>
              <a:rPr lang="fr-FR" dirty="0" err="1"/>
              <a:t>dashboard</a:t>
            </a:r>
            <a:r>
              <a:rPr lang="fr-FR" dirty="0"/>
              <a:t> </a:t>
            </a:r>
            <a:r>
              <a:rPr lang="fr-FR" dirty="0" err="1"/>
              <a:t>template</a:t>
            </a:r>
            <a:r>
              <a:rPr lang="fr-FR" dirty="0"/>
              <a:t> in practice</a:t>
            </a:r>
            <a:br>
              <a:rPr lang="fr-FR" dirty="0"/>
            </a:br>
            <a:r>
              <a:rPr lang="fr-FR" sz="2700" dirty="0" err="1"/>
              <a:t>Filling</a:t>
            </a:r>
            <a:r>
              <a:rPr lang="fr-FR" sz="2700" dirty="0"/>
              <a:t> in </a:t>
            </a:r>
            <a:r>
              <a:rPr lang="fr-FR" sz="2700" dirty="0" err="1"/>
              <a:t>indicators</a:t>
            </a:r>
            <a:endParaRPr lang="fr-FR" sz="27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464C11-9D5B-2CF9-C099-14E0F70E1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ED3D641-FAD1-79AF-4611-A0DB90F9939E}"/>
              </a:ext>
            </a:extLst>
          </p:cNvPr>
          <p:cNvGrpSpPr/>
          <p:nvPr/>
        </p:nvGrpSpPr>
        <p:grpSpPr>
          <a:xfrm>
            <a:off x="247894" y="4821989"/>
            <a:ext cx="8747825" cy="1380517"/>
            <a:chOff x="247894" y="4472739"/>
            <a:chExt cx="8747825" cy="138051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447A611-BEEE-D4EE-0D54-9EF236594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417" t="50537" r="7717" b="28963"/>
            <a:stretch/>
          </p:blipFill>
          <p:spPr>
            <a:xfrm>
              <a:off x="247894" y="4472739"/>
              <a:ext cx="8747825" cy="1297703"/>
            </a:xfrm>
            <a:prstGeom prst="rect">
              <a:avLst/>
            </a:prstGeom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13DA359-A885-56DB-3228-043B387E69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680" y="4682951"/>
              <a:ext cx="1170305" cy="117030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F81DFE8-391A-2A70-9193-44A546FE16F8}"/>
                </a:ext>
              </a:extLst>
            </p:cNvPr>
            <p:cNvSpPr/>
            <p:nvPr/>
          </p:nvSpPr>
          <p:spPr>
            <a:xfrm>
              <a:off x="5529100" y="4683256"/>
              <a:ext cx="540000" cy="117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59710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184739-88CB-BAD5-CA10-DAAD2E84E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The </a:t>
            </a:r>
            <a:r>
              <a:rPr lang="en-US" sz="1800" b="1" dirty="0">
                <a:hlinkClick r:id="rId2"/>
              </a:rPr>
              <a:t>dashboard </a:t>
            </a:r>
            <a:r>
              <a:rPr lang="en-US" sz="1800" dirty="0">
                <a:hlinkClick r:id="rId2"/>
              </a:rPr>
              <a:t>template is available as an </a:t>
            </a:r>
            <a:r>
              <a:rPr lang="en-US" sz="1800" b="1" dirty="0">
                <a:hlinkClick r:id="rId2"/>
              </a:rPr>
              <a:t>Excel file</a:t>
            </a:r>
            <a:r>
              <a:rPr lang="en-US" sz="1800" dirty="0">
                <a:hlinkClick r:id="rId2"/>
              </a:rPr>
              <a:t> on I4CE’s website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 </a:t>
            </a:r>
            <a:r>
              <a:rPr lang="en-US" sz="1800" b="1" dirty="0"/>
              <a:t>report</a:t>
            </a:r>
            <a:r>
              <a:rPr lang="en-US" sz="1800" dirty="0"/>
              <a:t> presenting insights from the research underlying the dashboard is available </a:t>
            </a:r>
            <a:r>
              <a:rPr lang="en-US" sz="1800" b="1" dirty="0">
                <a:hlinkClick r:id="rId3"/>
              </a:rPr>
              <a:t>here</a:t>
            </a:r>
            <a:r>
              <a:rPr lang="en-US" sz="1800" dirty="0"/>
              <a:t> </a:t>
            </a:r>
            <a:endParaRPr lang="en-US" sz="1800" dirty="0">
              <a:highlight>
                <a:srgbClr val="FFFF00"/>
              </a:highlight>
            </a:endParaRPr>
          </a:p>
          <a:p>
            <a:endParaRPr lang="en-US" sz="1800" dirty="0"/>
          </a:p>
          <a:p>
            <a:r>
              <a:rPr lang="en-US" sz="1800" dirty="0"/>
              <a:t>We will release updated versions of the template as we receive feedback from countries and practitioners.</a:t>
            </a:r>
          </a:p>
          <a:p>
            <a:endParaRPr lang="en-US" sz="1800" dirty="0">
              <a:highlight>
                <a:srgbClr val="FFFF00"/>
              </a:highlight>
            </a:endParaRPr>
          </a:p>
          <a:p>
            <a:r>
              <a:rPr lang="en-US" sz="1800" dirty="0"/>
              <a:t>We are hoping to launch a pilot study to put this dashboard into practice in the coming year. In the meantime, please do not hesitate to get in touch with us.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DBD795F-EAD2-B65C-E170-22DA06B6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Link to the </a:t>
            </a:r>
            <a:r>
              <a:rPr lang="fr-FR" dirty="0" err="1"/>
              <a:t>dashboard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9F8C4E-90C0-1456-113C-9FEDE2284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0955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EC66AE7-9743-BBF8-1530-ADDE1916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3345269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i="1" dirty="0">
                <a:solidFill>
                  <a:schemeClr val="tx2"/>
                </a:solidFill>
              </a:rPr>
              <a:t>For tabs 3_Climate_investments, 4_Policies &amp; Financing, and 5_Macro implications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1800" b="1" dirty="0"/>
              <a:t>The levels of priority </a:t>
            </a:r>
            <a:r>
              <a:rPr lang="en-US" sz="1800" dirty="0"/>
              <a:t>and </a:t>
            </a:r>
            <a:r>
              <a:rPr lang="en-US" sz="1800" b="1" dirty="0"/>
              <a:t>difficulty</a:t>
            </a:r>
            <a:r>
              <a:rPr lang="en-US" sz="1800" dirty="0"/>
              <a:t> associated with each indicator are provided in </a:t>
            </a:r>
            <a:r>
              <a:rPr lang="en-US" sz="1800" b="1" dirty="0"/>
              <a:t>columns M and O</a:t>
            </a:r>
            <a:r>
              <a:rPr lang="en-US" sz="1800" dirty="0"/>
              <a:t>. This information should help users decide upon which indicators to fill first, in consideration of their national context. </a:t>
            </a:r>
          </a:p>
          <a:p>
            <a:pPr>
              <a:spcAft>
                <a:spcPts val="1200"/>
              </a:spcAft>
            </a:pPr>
            <a:r>
              <a:rPr lang="en-US" sz="1800" b="1" dirty="0"/>
              <a:t>Columns P, Q to R</a:t>
            </a:r>
            <a:r>
              <a:rPr lang="en-US" sz="1800" dirty="0"/>
              <a:t> provide information </a:t>
            </a:r>
            <a:r>
              <a:rPr lang="en-US" sz="1800" b="1" dirty="0"/>
              <a:t>that can help users fill in indicators</a:t>
            </a:r>
            <a:r>
              <a:rPr lang="en-US" sz="1800" dirty="0"/>
              <a:t>, and list resources which can be helpful.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Example: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1A6C33-607B-DC24-3CF0-B00A2594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to </a:t>
            </a:r>
            <a:r>
              <a:rPr lang="fr-FR" dirty="0" err="1"/>
              <a:t>fill</a:t>
            </a:r>
            <a:r>
              <a:rPr lang="fr-FR" dirty="0"/>
              <a:t> the </a:t>
            </a:r>
            <a:r>
              <a:rPr lang="fr-FR" dirty="0" err="1"/>
              <a:t>dashboard</a:t>
            </a:r>
            <a:r>
              <a:rPr lang="fr-FR" dirty="0"/>
              <a:t> </a:t>
            </a:r>
            <a:r>
              <a:rPr lang="fr-FR" dirty="0" err="1"/>
              <a:t>template</a:t>
            </a:r>
            <a:r>
              <a:rPr lang="fr-FR" dirty="0"/>
              <a:t> in practice</a:t>
            </a:r>
            <a:br>
              <a:rPr lang="fr-FR" dirty="0"/>
            </a:br>
            <a:r>
              <a:rPr lang="fr-FR" sz="2700" dirty="0" err="1"/>
              <a:t>Additional</a:t>
            </a:r>
            <a:r>
              <a:rPr lang="fr-FR" sz="2700" dirty="0"/>
              <a:t> information on </a:t>
            </a:r>
            <a:r>
              <a:rPr lang="fr-FR" sz="2700" dirty="0" err="1"/>
              <a:t>indicators</a:t>
            </a:r>
            <a:endParaRPr lang="fr-FR" sz="27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464C11-9D5B-2CF9-C099-14E0F70E1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43D299-656B-E044-1E37-D75529DE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4" y="4593833"/>
            <a:ext cx="8677275" cy="11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646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B535B99-A61B-A4C5-55AB-8931C33DF392}"/>
              </a:ext>
            </a:extLst>
          </p:cNvPr>
          <p:cNvSpPr txBox="1"/>
          <p:nvPr/>
        </p:nvSpPr>
        <p:spPr>
          <a:xfrm>
            <a:off x="3089429" y="3693111"/>
            <a:ext cx="2965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Questions? </a:t>
            </a:r>
          </a:p>
          <a:p>
            <a:r>
              <a:rPr lang="fr-FR" dirty="0" err="1"/>
              <a:t>Please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in </a:t>
            </a:r>
            <a:r>
              <a:rPr lang="fr-FR" dirty="0" err="1"/>
              <a:t>touch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us: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louise.kessler@i4ce.org</a:t>
            </a:r>
            <a:endParaRPr lang="fr-FR" dirty="0"/>
          </a:p>
          <a:p>
            <a:r>
              <a:rPr lang="fr-FR" dirty="0">
                <a:hlinkClick r:id="rId3"/>
              </a:rPr>
              <a:t>chloe.boutron@i4ce.org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043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F923EFF-8296-F025-65EB-CE12C5027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fr-FR" sz="2000" b="1" dirty="0"/>
              <a:t>Context and objective</a:t>
            </a:r>
          </a:p>
          <a:p>
            <a:pPr>
              <a:spcAft>
                <a:spcPts val="1800"/>
              </a:spcAft>
            </a:pPr>
            <a:r>
              <a:rPr lang="fr-FR" sz="2000" b="1" dirty="0"/>
              <a:t>Key interview </a:t>
            </a:r>
            <a:r>
              <a:rPr lang="fr-FR" sz="2000" b="1" dirty="0" err="1"/>
              <a:t>takeaways</a:t>
            </a:r>
            <a:endParaRPr lang="fr-FR" sz="2000" b="1" dirty="0"/>
          </a:p>
          <a:p>
            <a:pPr>
              <a:spcAft>
                <a:spcPts val="1800"/>
              </a:spcAft>
            </a:pPr>
            <a:r>
              <a:rPr lang="fr-FR" sz="2000" b="1" dirty="0"/>
              <a:t>Dashboard </a:t>
            </a:r>
            <a:r>
              <a:rPr lang="fr-FR" sz="2000" b="1" dirty="0" err="1"/>
              <a:t>overview</a:t>
            </a:r>
            <a:endParaRPr lang="fr-FR" sz="2000" b="1" dirty="0"/>
          </a:p>
          <a:p>
            <a:r>
              <a:rPr lang="fr-FR" sz="2000" b="1" dirty="0"/>
              <a:t>Tab </a:t>
            </a:r>
            <a:r>
              <a:rPr lang="fr-FR" sz="2000" b="1" dirty="0" err="1"/>
              <a:t>details</a:t>
            </a:r>
            <a:r>
              <a:rPr lang="fr-FR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b="1" dirty="0"/>
              <a:t>LTS </a:t>
            </a:r>
            <a:r>
              <a:rPr lang="fr-FR" sz="2000" b="1" dirty="0" err="1"/>
              <a:t>overview</a:t>
            </a:r>
            <a:endParaRPr lang="fr-FR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b="1" dirty="0" err="1"/>
              <a:t>Climate</a:t>
            </a:r>
            <a:r>
              <a:rPr lang="fr-FR" sz="2000" b="1" dirty="0"/>
              <a:t> </a:t>
            </a:r>
            <a:r>
              <a:rPr lang="fr-FR" sz="2000" b="1" dirty="0" err="1"/>
              <a:t>investments</a:t>
            </a:r>
            <a:endParaRPr lang="fr-FR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b="1" dirty="0" err="1"/>
              <a:t>Policies</a:t>
            </a:r>
            <a:r>
              <a:rPr lang="fr-FR" sz="2000" b="1" dirty="0"/>
              <a:t> &amp; </a:t>
            </a:r>
            <a:r>
              <a:rPr lang="fr-FR" sz="2000" b="1" dirty="0" err="1"/>
              <a:t>financing</a:t>
            </a:r>
            <a:endParaRPr lang="fr-FR" sz="2000" b="1" dirty="0"/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000" b="1" dirty="0"/>
              <a:t>Macroeconomic implications</a:t>
            </a:r>
          </a:p>
          <a:p>
            <a:pPr>
              <a:spcAft>
                <a:spcPts val="1800"/>
              </a:spcAft>
            </a:pPr>
            <a:r>
              <a:rPr lang="fr-FR" sz="2000" b="1" dirty="0"/>
              <a:t>How to </a:t>
            </a:r>
            <a:r>
              <a:rPr lang="fr-FR" sz="2000" b="1" dirty="0" err="1"/>
              <a:t>fill</a:t>
            </a:r>
            <a:r>
              <a:rPr lang="fr-FR" sz="2000" b="1" dirty="0"/>
              <a:t> the </a:t>
            </a:r>
            <a:r>
              <a:rPr lang="fr-FR" sz="2000" b="1" dirty="0" err="1"/>
              <a:t>dashboard</a:t>
            </a:r>
            <a:r>
              <a:rPr lang="fr-FR" sz="2000" b="1" dirty="0"/>
              <a:t> </a:t>
            </a:r>
            <a:r>
              <a:rPr lang="fr-FR" sz="2000" b="1" dirty="0" err="1"/>
              <a:t>template</a:t>
            </a:r>
            <a:r>
              <a:rPr lang="fr-FR" sz="2000" b="1" dirty="0"/>
              <a:t> in practice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D779C18-089A-5269-CA2D-41E24182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User </a:t>
            </a:r>
            <a:r>
              <a:rPr lang="fr-FR" dirty="0" err="1"/>
              <a:t>booklet</a:t>
            </a:r>
            <a:r>
              <a:rPr lang="fr-FR" dirty="0"/>
              <a:t> contents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4D538-9122-F002-265F-E11F71D7E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4026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88C49-53BE-C83F-9C1D-7DFB5B66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11544259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42DC5E-CE6F-698E-13E9-FD0DACAF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D6139C-369F-940C-AEA8-C52E084ED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37121834-54F0-17FC-9348-B397E4B8B231}"/>
              </a:ext>
            </a:extLst>
          </p:cNvPr>
          <p:cNvSpPr txBox="1">
            <a:spLocks/>
          </p:cNvSpPr>
          <p:nvPr/>
        </p:nvSpPr>
        <p:spPr>
          <a:xfrm>
            <a:off x="251520" y="3146320"/>
            <a:ext cx="8640960" cy="330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8A6651-4DD8-3AA1-675E-3AF75F7CF8A4}"/>
              </a:ext>
            </a:extLst>
          </p:cNvPr>
          <p:cNvSpPr txBox="1"/>
          <p:nvPr/>
        </p:nvSpPr>
        <p:spPr>
          <a:xfrm>
            <a:off x="251520" y="1513114"/>
            <a:ext cx="86409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Long-Term Strategies (LTS) 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are key documents for countries to fulfil their climate objectives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As of November 2022, 55 countries had submitted their LTS to the UNFCCC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LTS </a:t>
            </a:r>
            <a:r>
              <a:rPr lang="en-GB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implementation</a:t>
            </a: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remains challenging: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Need for l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arge-scale yet targeted 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Whole of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government approach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ultiple time horizons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involvement of </a:t>
            </a:r>
            <a:r>
              <a:rPr lang="en-GB" b="1" dirty="0">
                <a:ea typeface="Calibri" panose="020F0502020204030204" pitchFamily="34" charset="0"/>
                <a:cs typeface="Arial" panose="020B0604020202020204" pitchFamily="34" charset="0"/>
              </a:rPr>
              <a:t>Finance Ministries 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in the implementation of LTS is key to ensure: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Climate investments are unlocked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Public funding is avail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able to support effective climate action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The economic implications of the transition are anticipated, managed, and benefits are maximised</a:t>
            </a:r>
            <a:endParaRPr lang="en-US" dirty="0">
              <a:highlight>
                <a:srgbClr val="00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For more details on the context, please see the report available 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here</a:t>
            </a:r>
            <a:endParaRPr lang="en-GB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488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8EE4A9C-32DC-F1A7-95F0-DE5582613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5623"/>
            <a:ext cx="8676580" cy="1467993"/>
          </a:xfrm>
          <a:solidFill>
            <a:schemeClr val="tx2"/>
          </a:solidFill>
        </p:spPr>
        <p:txBody>
          <a:bodyPr tIns="90000">
            <a:no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chemeClr val="bg1"/>
                </a:solidFill>
              </a:rPr>
              <a:t>Objective of the </a:t>
            </a:r>
            <a:r>
              <a:rPr lang="fr-FR" sz="1800" b="1" dirty="0" err="1">
                <a:solidFill>
                  <a:schemeClr val="bg1"/>
                </a:solidFill>
              </a:rPr>
              <a:t>dashboard</a:t>
            </a:r>
            <a:r>
              <a:rPr lang="fr-FR" sz="18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To provide Finance Ministers with a dashboard to contextualize national long-term low-emission strategies (LTS) to be used by Finance Ministries in developing and developed countries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042DC5E-CE6F-698E-13E9-FD0DACAF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Dashboard objective and </a:t>
            </a:r>
            <a:r>
              <a:rPr lang="fr-FR" dirty="0" err="1"/>
              <a:t>requirements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D6139C-369F-940C-AEA8-C52E084ED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37121834-54F0-17FC-9348-B397E4B8B231}"/>
              </a:ext>
            </a:extLst>
          </p:cNvPr>
          <p:cNvSpPr txBox="1">
            <a:spLocks/>
          </p:cNvSpPr>
          <p:nvPr/>
        </p:nvSpPr>
        <p:spPr>
          <a:xfrm>
            <a:off x="251520" y="3146320"/>
            <a:ext cx="8640960" cy="330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/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57EEC614-A80E-072E-FF4D-1BCA222DB36E}"/>
              </a:ext>
            </a:extLst>
          </p:cNvPr>
          <p:cNvSpPr txBox="1">
            <a:spLocks/>
          </p:cNvSpPr>
          <p:nvPr/>
        </p:nvSpPr>
        <p:spPr>
          <a:xfrm>
            <a:off x="251520" y="3252625"/>
            <a:ext cx="8640959" cy="3148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Dashboard requirements</a:t>
            </a:r>
          </a:p>
          <a:p>
            <a:pPr marL="283464" indent="-283464" algn="l" rtl="0" eaLnBrk="1" fontAlgn="t" latinLnBrk="0" hangingPunct="1"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</a:pP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Indicators in the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dashboard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should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be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relevant, 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robust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, and 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realistically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fillable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3464" indent="-283464" algn="l" rtl="0" eaLnBrk="1" fontAlgn="t" latinLnBrk="0" hangingPunct="1"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The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dashboard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should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highlight 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key 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indicators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and insights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3464" indent="-283464" algn="l" rtl="0" eaLnBrk="1" fontAlgn="t" latinLnBrk="0" hangingPunct="1"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Focus on the 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financial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aspects 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of the transition 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3464" marR="0" indent="-283464" algn="l" rtl="0" eaLnBrk="1" fontAlgn="auto" latinLnBrk="0" hangingPunct="1"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The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dashboard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should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be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user-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friendly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3464" marR="0" indent="-283464" algn="l" rtl="0" eaLnBrk="1" fontAlgn="auto" latinLnBrk="0" hangingPunct="1"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Indicators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should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be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modulable by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users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to 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adjust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for 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different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national 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contexts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3464" marR="0" indent="-283464" algn="l" rtl="0" eaLnBrk="1" fontAlgn="auto" latinLnBrk="0" hangingPunct="1"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Indicators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should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0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be</a:t>
            </a:r>
            <a:r>
              <a:rPr lang="fr-FR" sz="1800" b="0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modulable over 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different</a:t>
            </a:r>
            <a:r>
              <a:rPr lang="fr-FR" sz="1800" b="1" i="0" u="none" strike="noStrike" kern="1200" dirty="0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1" i="0" u="none" strike="noStrike" kern="1200" dirty="0" err="1">
                <a:solidFill>
                  <a:srgbClr val="404041"/>
                </a:solidFill>
                <a:effectLst/>
                <a:latin typeface="Helvetica" panose="020B0604020202020204" pitchFamily="34" charset="0"/>
              </a:rPr>
              <a:t>timeframes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252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1C50B1B-7D5F-D57E-5BD9-BDF8CD007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484784"/>
            <a:ext cx="8640959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</a:t>
            </a:r>
            <a:r>
              <a:rPr lang="en-US" sz="1800" b="1" dirty="0"/>
              <a:t>dashboard template</a:t>
            </a:r>
            <a:r>
              <a:rPr lang="en-US" sz="1800" dirty="0"/>
              <a:t> was </a:t>
            </a:r>
            <a:r>
              <a:rPr lang="en-US" sz="1800" b="1" dirty="0"/>
              <a:t>developed following these steps</a:t>
            </a:r>
            <a:r>
              <a:rPr lang="en-US" sz="1800" dirty="0"/>
              <a:t>:</a:t>
            </a:r>
          </a:p>
          <a:p>
            <a:pPr marL="400050">
              <a:buFont typeface="+mj-lt"/>
              <a:buAutoNum type="arabicPeriod"/>
            </a:pP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Literature review: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Set the scope of the project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Identify existing indicators linking public finance management and climate strategies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Take stock of missing elements in existing studies and tools</a:t>
            </a:r>
          </a:p>
          <a:p>
            <a:pPr marL="400050">
              <a:buFont typeface="+mj-lt"/>
              <a:buAutoNum type="arabicPeriod"/>
            </a:pP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Interviews with key stakeholders: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Semi-guided interviews with representatives from the Ministries of Finance of 6 countries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Interviews with representatives from civil society organizations</a:t>
            </a:r>
          </a:p>
          <a:p>
            <a:pPr marL="400050">
              <a:buFont typeface="+mj-lt"/>
              <a:buAutoNum type="arabicPeriod"/>
            </a:pP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Internal and external reviews: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Presentation of the final tool to a set of interviewees from phase 2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Presentation of the tool to representatives from 8 international organizations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8701FD0-4145-6C18-D263-4D9813D0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161FBA-2BBF-E953-7996-361837904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1475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88C49-53BE-C83F-9C1D-7DFB5B66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Dashboard </a:t>
            </a:r>
            <a:r>
              <a:rPr lang="fr-FR" dirty="0" err="1"/>
              <a:t>overview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6812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I4CE Nuancier 1">
      <a:dk1>
        <a:srgbClr val="404041"/>
      </a:dk1>
      <a:lt1>
        <a:sysClr val="window" lastClr="FFFFFF"/>
      </a:lt1>
      <a:dk2>
        <a:srgbClr val="4565AF"/>
      </a:dk2>
      <a:lt2>
        <a:srgbClr val="EEECE1"/>
      </a:lt2>
      <a:accent1>
        <a:srgbClr val="289CDB"/>
      </a:accent1>
      <a:accent2>
        <a:srgbClr val="C94450"/>
      </a:accent2>
      <a:accent3>
        <a:srgbClr val="ACC435"/>
      </a:accent3>
      <a:accent4>
        <a:srgbClr val="643A81"/>
      </a:accent4>
      <a:accent5>
        <a:srgbClr val="87C0C2"/>
      </a:accent5>
      <a:accent6>
        <a:srgbClr val="E09C35"/>
      </a:accent6>
      <a:hlink>
        <a:srgbClr val="0000FF"/>
      </a:hlink>
      <a:folHlink>
        <a:srgbClr val="800080"/>
      </a:folHlink>
    </a:clrScheme>
    <a:fontScheme name="I4CE">
      <a:majorFont>
        <a:latin typeface="LexiaDaMa"/>
        <a:ea typeface=""/>
        <a:cs typeface=""/>
      </a:majorFont>
      <a:minorFont>
        <a:latin typeface="Helvetic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 I4CE 2022" id="{F17C1920-2D88-4B4E-B2FA-3F5A0AC413DB}" vid="{628D13FC-67D4-41B5-B774-F81656C817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65D2027CB5C43B896265DB26BF053" ma:contentTypeVersion="18" ma:contentTypeDescription="Crée un document." ma:contentTypeScope="" ma:versionID="933939cf423a19f7d2715222819c967f">
  <xsd:schema xmlns:xsd="http://www.w3.org/2001/XMLSchema" xmlns:xs="http://www.w3.org/2001/XMLSchema" xmlns:p="http://schemas.microsoft.com/office/2006/metadata/properties" xmlns:ns1="http://schemas.microsoft.com/sharepoint/v3" xmlns:ns2="6d25fa36-6e92-4a8c-bcd7-8d2e2e5dc1cc" xmlns:ns3="2a193445-8f29-4d28-b3a3-ce6182a987ad" targetNamespace="http://schemas.microsoft.com/office/2006/metadata/properties" ma:root="true" ma:fieldsID="55656ea843c1efe6a5ed407250a478e7" ns1:_="" ns2:_="" ns3:_="">
    <xsd:import namespace="http://schemas.microsoft.com/sharepoint/v3"/>
    <xsd:import namespace="6d25fa36-6e92-4a8c-bcd7-8d2e2e5dc1cc"/>
    <xsd:import namespace="2a193445-8f29-4d28-b3a3-ce6182a987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5fa36-6e92-4a8c-bcd7-8d2e2e5dc1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fdb6b646-3ed7-48ad-b39c-bbf27f50ba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93445-8f29-4d28-b3a3-ce6182a987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fd0a5eb-5bd5-4419-8c56-9da7f185a722}" ma:internalName="TaxCatchAll" ma:showField="CatchAllData" ma:web="2a193445-8f29-4d28-b3a3-ce6182a98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a193445-8f29-4d28-b3a3-ce6182a987ad">
      <UserInfo>
        <DisplayName>Louise KESSLER</DisplayName>
        <AccountId>17</AccountId>
        <AccountType/>
      </UserInfo>
      <UserInfo>
        <DisplayName>Chloe BOUTRON</DisplayName>
        <AccountId>470</AccountId>
        <AccountType/>
      </UserInfo>
    </SharedWithUsers>
    <_ip_UnifiedCompliancePolicyUIAction xmlns="http://schemas.microsoft.com/sharepoint/v3" xsi:nil="true"/>
    <lcf76f155ced4ddcb4097134ff3c332f xmlns="6d25fa36-6e92-4a8c-bcd7-8d2e2e5dc1cc">
      <Terms xmlns="http://schemas.microsoft.com/office/infopath/2007/PartnerControls"/>
    </lcf76f155ced4ddcb4097134ff3c332f>
    <_ip_UnifiedCompliancePolicyProperties xmlns="http://schemas.microsoft.com/sharepoint/v3" xsi:nil="true"/>
    <TaxCatchAll xmlns="2a193445-8f29-4d28-b3a3-ce6182a987ad" xsi:nil="true"/>
  </documentManagement>
</p:properties>
</file>

<file path=customXml/itemProps1.xml><?xml version="1.0" encoding="utf-8"?>
<ds:datastoreItem xmlns:ds="http://schemas.openxmlformats.org/officeDocument/2006/customXml" ds:itemID="{B276270E-B4CA-4A17-8E11-CB2FBB244DAF}">
  <ds:schemaRefs>
    <ds:schemaRef ds:uri="2a193445-8f29-4d28-b3a3-ce6182a987ad"/>
    <ds:schemaRef ds:uri="6d25fa36-6e92-4a8c-bcd7-8d2e2e5dc1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77CB5A-7C52-4161-B911-8FC108F58D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463E5-ED8F-489C-9956-C12563A61305}">
  <ds:schemaRefs>
    <ds:schemaRef ds:uri="1573b3ac-e364-4a18-9644-fe0161657012"/>
    <ds:schemaRef ds:uri="2a193445-8f29-4d28-b3a3-ce6182a987ad"/>
    <ds:schemaRef ds:uri="6d25fa36-6e92-4a8c-bcd7-8d2e2e5dc1cc"/>
    <ds:schemaRef ds:uri="aa42216e-c987-43af-a126-17a8221d62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 I4CE 2022</Template>
  <TotalTime>1207</TotalTime>
  <Words>2079</Words>
  <Application>Microsoft Office PowerPoint</Application>
  <PresentationFormat>Affichage à l'écran (4:3)</PresentationFormat>
  <Paragraphs>241</Paragraphs>
  <Slides>31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</vt:lpstr>
      <vt:lpstr>LexiaDaMa</vt:lpstr>
      <vt:lpstr>Thème Office</vt:lpstr>
      <vt:lpstr>A dashboard for Finance Ministers to support the implementation of long-term strategies</vt:lpstr>
      <vt:lpstr>Acknowledgements</vt:lpstr>
      <vt:lpstr>Link to the dashboard</vt:lpstr>
      <vt:lpstr>User booklet contents</vt:lpstr>
      <vt:lpstr>Context and objectives</vt:lpstr>
      <vt:lpstr>Context</vt:lpstr>
      <vt:lpstr>Dashboard objective and requirements</vt:lpstr>
      <vt:lpstr>Methodology</vt:lpstr>
      <vt:lpstr>Dashboard overview</vt:lpstr>
      <vt:lpstr>Dashboard structure</vt:lpstr>
      <vt:lpstr>Tab – LTS overview</vt:lpstr>
      <vt:lpstr>LTS overview</vt:lpstr>
      <vt:lpstr>LTS overview Key charts and indicators</vt:lpstr>
      <vt:lpstr>Tab – Climate investments</vt:lpstr>
      <vt:lpstr>Climate investments</vt:lpstr>
      <vt:lpstr>Climate investments Key charts and indicators</vt:lpstr>
      <vt:lpstr>Climate investments Expected challenges</vt:lpstr>
      <vt:lpstr>Tab – Policies and financing </vt:lpstr>
      <vt:lpstr>Policies &amp; financing</vt:lpstr>
      <vt:lpstr>Policies &amp; financing Key charts and indicators</vt:lpstr>
      <vt:lpstr>Policies &amp; financing Expected challenges</vt:lpstr>
      <vt:lpstr>Tab – Macroeconomic implications of the LTS</vt:lpstr>
      <vt:lpstr>Macroeconomic implications Purpose and overview</vt:lpstr>
      <vt:lpstr>Macro implications Key indicators</vt:lpstr>
      <vt:lpstr>Macro implications Expected challenges</vt:lpstr>
      <vt:lpstr>How to fill the dashboard template in practice</vt:lpstr>
      <vt:lpstr>How to fill the dashboard in practice Guidelines</vt:lpstr>
      <vt:lpstr>How to fill the dashboard template in practice Tailoring the template to the national context</vt:lpstr>
      <vt:lpstr>How to fill the dashboard template in practice Filling in indicators</vt:lpstr>
      <vt:lpstr>How to fill the dashboard template in practice Additional information on indicators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L’Institut de l’économie pour le climat</dc:title>
  <dc:creator>Louise KESSLER</dc:creator>
  <cp:lastModifiedBy>Sacha POREE</cp:lastModifiedBy>
  <cp:revision>3</cp:revision>
  <cp:lastPrinted>2016-12-05T16:42:02Z</cp:lastPrinted>
  <dcterms:created xsi:type="dcterms:W3CDTF">2022-07-06T14:15:09Z</dcterms:created>
  <dcterms:modified xsi:type="dcterms:W3CDTF">2022-12-19T13:26:06Z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0x01010043565D2027CB5C43B896265DB26BF053</vt:lpwstr>
  </property>
  <property fmtid="{D5CDD505-2E9C-101B-9397-08002B2CF9AE}" pid="3" name="Order">
    <vt:r8>249000</vt:r8>
  </property>
  <property fmtid="{D5CDD505-2E9C-101B-9397-08002B2CF9AE}" pid="4" name="MediaServiceImageTags">
    <vt:lpwstr/>
  </property>
</Properties>
</file>