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7" r:id="rId2"/>
  </p:sldMasterIdLst>
  <p:notesMasterIdLst>
    <p:notesMasterId r:id="rId36"/>
  </p:notesMasterIdLst>
  <p:sldIdLst>
    <p:sldId id="395" r:id="rId3"/>
    <p:sldId id="396" r:id="rId4"/>
    <p:sldId id="397" r:id="rId5"/>
    <p:sldId id="398" r:id="rId6"/>
    <p:sldId id="399" r:id="rId7"/>
    <p:sldId id="400" r:id="rId8"/>
    <p:sldId id="401" r:id="rId9"/>
    <p:sldId id="256" r:id="rId10"/>
    <p:sldId id="347" r:id="rId11"/>
    <p:sldId id="375" r:id="rId12"/>
    <p:sldId id="383" r:id="rId13"/>
    <p:sldId id="380" r:id="rId14"/>
    <p:sldId id="311" r:id="rId15"/>
    <p:sldId id="361" r:id="rId16"/>
    <p:sldId id="382" r:id="rId17"/>
    <p:sldId id="387" r:id="rId18"/>
    <p:sldId id="384" r:id="rId19"/>
    <p:sldId id="386" r:id="rId20"/>
    <p:sldId id="385" r:id="rId21"/>
    <p:sldId id="390" r:id="rId22"/>
    <p:sldId id="391" r:id="rId23"/>
    <p:sldId id="392" r:id="rId24"/>
    <p:sldId id="393" r:id="rId25"/>
    <p:sldId id="389" r:id="rId26"/>
    <p:sldId id="363" r:id="rId27"/>
    <p:sldId id="369" r:id="rId28"/>
    <p:sldId id="337" r:id="rId29"/>
    <p:sldId id="340" r:id="rId30"/>
    <p:sldId id="351" r:id="rId31"/>
    <p:sldId id="365" r:id="rId32"/>
    <p:sldId id="348" r:id="rId33"/>
    <p:sldId id="354" r:id="rId34"/>
    <p:sldId id="39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05"/>
    <a:srgbClr val="00509E"/>
    <a:srgbClr val="C86D4F"/>
    <a:srgbClr val="956D4F"/>
    <a:srgbClr val="953735"/>
    <a:srgbClr val="FFD9B5"/>
    <a:srgbClr val="F59C10"/>
    <a:srgbClr val="A71523"/>
    <a:srgbClr val="349E49"/>
    <a:srgbClr val="7F7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2CE1A-F036-4569-9B99-8C0948DAF7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F29590DB-AB7E-4359-8450-89B7A5B8FF4B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Scénarios de référence</a:t>
          </a:r>
        </a:p>
        <a:p>
          <a:r>
            <a:rPr lang="fr-FR" sz="1800" dirty="0" smtClean="0">
              <a:solidFill>
                <a:schemeClr val="tx1"/>
              </a:solidFill>
            </a:rPr>
            <a:t>CARBON AGRI</a:t>
          </a:r>
          <a:endParaRPr lang="fr-FR" sz="1800" dirty="0">
            <a:solidFill>
              <a:schemeClr val="tx1"/>
            </a:solidFill>
          </a:endParaRPr>
        </a:p>
      </dgm:t>
    </dgm:pt>
    <dgm:pt modelId="{02DA56C8-F4CB-44EF-95F9-B6CB1457227A}" type="parTrans" cxnId="{28AB8F65-46F2-42EE-8861-75F30494790F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C1078C3B-E31D-4928-9534-028FF2075911}" type="sibTrans" cxnId="{28AB8F65-46F2-42EE-8861-75F30494790F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F80B7643-3E9A-4B67-A8B0-C1EE1568F2E1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Scénario spécifique</a:t>
          </a:r>
          <a:endParaRPr lang="fr-FR" sz="1800" dirty="0">
            <a:solidFill>
              <a:schemeClr val="tx1"/>
            </a:solidFill>
          </a:endParaRPr>
        </a:p>
      </dgm:t>
    </dgm:pt>
    <dgm:pt modelId="{7483F879-F411-4E48-BB0F-24C29AB53063}" type="parTrans" cxnId="{F558CF58-E768-4C83-9EEB-240F190360C4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9DE42006-0708-436B-9AF5-91DF08AC6D84}" type="sibTrans" cxnId="{F558CF58-E768-4C83-9EEB-240F190360C4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1747AE5E-136B-408B-872E-D05B8C710285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Scénario générique</a:t>
          </a:r>
          <a:endParaRPr lang="fr-FR" sz="1800" dirty="0">
            <a:solidFill>
              <a:schemeClr val="tx1"/>
            </a:solidFill>
          </a:endParaRPr>
        </a:p>
      </dgm:t>
    </dgm:pt>
    <dgm:pt modelId="{1DE83993-2BCB-46A1-8AF7-135BF15CB2E4}" type="parTrans" cxnId="{4D4F179E-C2FD-4B2F-918B-E6BC71EE1ADC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F6FBF40C-6F7F-47E9-82E2-B4745821B381}" type="sibTrans" cxnId="{4D4F179E-C2FD-4B2F-918B-E6BC71EE1ADC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3B295D72-88E6-4E63-8BCD-50800AA6F338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Exhaustif</a:t>
          </a:r>
          <a:endParaRPr lang="fr-FR" sz="1800" dirty="0">
            <a:solidFill>
              <a:schemeClr val="tx1"/>
            </a:solidFill>
          </a:endParaRPr>
        </a:p>
      </dgm:t>
    </dgm:pt>
    <dgm:pt modelId="{B122BE5B-4BAA-400E-AAF1-9B518770D0DE}" type="parTrans" cxnId="{0557C13B-B1AD-4E22-A942-C15A309CFBF8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73187D5A-6749-4BDF-9D00-FE39994A9235}" type="sibTrans" cxnId="{0557C13B-B1AD-4E22-A942-C15A309CFBF8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EC7A1898-2A57-41F9-A47E-BCB25A9E50C6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Echantillonnage</a:t>
          </a:r>
          <a:endParaRPr lang="fr-FR" sz="1800" dirty="0">
            <a:solidFill>
              <a:schemeClr val="tx1"/>
            </a:solidFill>
          </a:endParaRPr>
        </a:p>
      </dgm:t>
    </dgm:pt>
    <dgm:pt modelId="{9FF9D8FC-2220-4AAA-B024-F3FEE987BE93}" type="parTrans" cxnId="{715B4BC6-78A5-4207-8C0B-C447534A52EE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E6ABA45E-C107-4C45-984A-86DCED6096D0}" type="sibTrans" cxnId="{715B4BC6-78A5-4207-8C0B-C447534A52EE}">
      <dgm:prSet/>
      <dgm:spPr/>
      <dgm:t>
        <a:bodyPr/>
        <a:lstStyle/>
        <a:p>
          <a:endParaRPr lang="fr-FR" sz="4000">
            <a:solidFill>
              <a:schemeClr val="tx1"/>
            </a:solidFill>
          </a:endParaRPr>
        </a:p>
      </dgm:t>
    </dgm:pt>
    <dgm:pt modelId="{37FC3F42-FA8F-451C-A69D-340A8BEF8182}" type="pres">
      <dgm:prSet presAssocID="{7262CE1A-F036-4569-9B99-8C0948DAF7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5D4100E-8C7F-4D77-B326-16D2EAD17B3B}" type="pres">
      <dgm:prSet presAssocID="{F29590DB-AB7E-4359-8450-89B7A5B8FF4B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16AF840B-A3F0-4653-969C-A098761FE15D}" type="pres">
      <dgm:prSet presAssocID="{F29590DB-AB7E-4359-8450-89B7A5B8FF4B}" presName="rootComposite1" presStyleCnt="0"/>
      <dgm:spPr/>
      <dgm:t>
        <a:bodyPr/>
        <a:lstStyle/>
        <a:p>
          <a:endParaRPr lang="fr-FR"/>
        </a:p>
      </dgm:t>
    </dgm:pt>
    <dgm:pt modelId="{6A9FFCDF-903D-44D2-AEA7-B3FE203B491E}" type="pres">
      <dgm:prSet presAssocID="{F29590DB-AB7E-4359-8450-89B7A5B8FF4B}" presName="rootText1" presStyleLbl="node0" presStyleIdx="0" presStyleCnt="1" custScaleX="111991" custScaleY="1085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7EDE0E-302B-4F47-BB2F-CAA1A0176E41}" type="pres">
      <dgm:prSet presAssocID="{F29590DB-AB7E-4359-8450-89B7A5B8FF4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57723B4-7CC6-4D2D-B61E-1984A84EFE40}" type="pres">
      <dgm:prSet presAssocID="{F29590DB-AB7E-4359-8450-89B7A5B8FF4B}" presName="hierChild2" presStyleCnt="0"/>
      <dgm:spPr/>
      <dgm:t>
        <a:bodyPr/>
        <a:lstStyle/>
        <a:p>
          <a:endParaRPr lang="fr-FR"/>
        </a:p>
      </dgm:t>
    </dgm:pt>
    <dgm:pt modelId="{BA2660E5-37E0-4C4C-9E30-75E1C4DA68C8}" type="pres">
      <dgm:prSet presAssocID="{7483F879-F411-4E48-BB0F-24C29AB53063}" presName="Name37" presStyleLbl="parChTrans1D2" presStyleIdx="0" presStyleCnt="2"/>
      <dgm:spPr/>
      <dgm:t>
        <a:bodyPr/>
        <a:lstStyle/>
        <a:p>
          <a:endParaRPr lang="fr-FR"/>
        </a:p>
      </dgm:t>
    </dgm:pt>
    <dgm:pt modelId="{8EE5F30F-E845-47E8-BF5A-13AE654AB2A1}" type="pres">
      <dgm:prSet presAssocID="{F80B7643-3E9A-4B67-A8B0-C1EE1568F2E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38060241-A8E4-47FD-B0A1-831AFE869860}" type="pres">
      <dgm:prSet presAssocID="{F80B7643-3E9A-4B67-A8B0-C1EE1568F2E1}" presName="rootComposite" presStyleCnt="0"/>
      <dgm:spPr/>
      <dgm:t>
        <a:bodyPr/>
        <a:lstStyle/>
        <a:p>
          <a:endParaRPr lang="fr-FR"/>
        </a:p>
      </dgm:t>
    </dgm:pt>
    <dgm:pt modelId="{35E1F9D4-96AD-43C1-AACD-DE06EC373291}" type="pres">
      <dgm:prSet presAssocID="{F80B7643-3E9A-4B67-A8B0-C1EE1568F2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2E6C27-3BD4-43CC-A69C-A8A390D6EB2F}" type="pres">
      <dgm:prSet presAssocID="{F80B7643-3E9A-4B67-A8B0-C1EE1568F2E1}" presName="rootConnector" presStyleLbl="node2" presStyleIdx="0" presStyleCnt="2"/>
      <dgm:spPr/>
      <dgm:t>
        <a:bodyPr/>
        <a:lstStyle/>
        <a:p>
          <a:endParaRPr lang="fr-FR"/>
        </a:p>
      </dgm:t>
    </dgm:pt>
    <dgm:pt modelId="{D8ADF976-33F1-4494-9D3B-C888B61CA46A}" type="pres">
      <dgm:prSet presAssocID="{F80B7643-3E9A-4B67-A8B0-C1EE1568F2E1}" presName="hierChild4" presStyleCnt="0"/>
      <dgm:spPr/>
      <dgm:t>
        <a:bodyPr/>
        <a:lstStyle/>
        <a:p>
          <a:endParaRPr lang="fr-FR"/>
        </a:p>
      </dgm:t>
    </dgm:pt>
    <dgm:pt modelId="{F58D137C-9118-4D02-8181-6ABFC9FA84BB}" type="pres">
      <dgm:prSet presAssocID="{B122BE5B-4BAA-400E-AAF1-9B518770D0DE}" presName="Name37" presStyleLbl="parChTrans1D3" presStyleIdx="0" presStyleCnt="2"/>
      <dgm:spPr/>
      <dgm:t>
        <a:bodyPr/>
        <a:lstStyle/>
        <a:p>
          <a:endParaRPr lang="fr-FR"/>
        </a:p>
      </dgm:t>
    </dgm:pt>
    <dgm:pt modelId="{C0C7DD83-9F89-4116-8560-EDCF2F57134E}" type="pres">
      <dgm:prSet presAssocID="{3B295D72-88E6-4E63-8BCD-50800AA6F338}" presName="hierRoot2" presStyleCnt="0">
        <dgm:presLayoutVars>
          <dgm:hierBranch val="init"/>
        </dgm:presLayoutVars>
      </dgm:prSet>
      <dgm:spPr/>
    </dgm:pt>
    <dgm:pt modelId="{C7E01874-EC45-4DD7-97A5-4CCD8F1796B7}" type="pres">
      <dgm:prSet presAssocID="{3B295D72-88E6-4E63-8BCD-50800AA6F338}" presName="rootComposite" presStyleCnt="0"/>
      <dgm:spPr/>
    </dgm:pt>
    <dgm:pt modelId="{46527949-4236-4BA5-9717-36C2B934F18C}" type="pres">
      <dgm:prSet presAssocID="{3B295D72-88E6-4E63-8BCD-50800AA6F338}" presName="rootText" presStyleLbl="node3" presStyleIdx="0" presStyleCnt="2" custScaleX="88008" custScaleY="73010" custLinFactNeighborX="-9074" custLinFactNeighborY="8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01341B-FE39-4D75-87B2-836D506CCAF9}" type="pres">
      <dgm:prSet presAssocID="{3B295D72-88E6-4E63-8BCD-50800AA6F338}" presName="rootConnector" presStyleLbl="node3" presStyleIdx="0" presStyleCnt="2"/>
      <dgm:spPr/>
      <dgm:t>
        <a:bodyPr/>
        <a:lstStyle/>
        <a:p>
          <a:endParaRPr lang="fr-FR"/>
        </a:p>
      </dgm:t>
    </dgm:pt>
    <dgm:pt modelId="{CFF5585C-6B8D-44D2-9711-B123EE473A8E}" type="pres">
      <dgm:prSet presAssocID="{3B295D72-88E6-4E63-8BCD-50800AA6F338}" presName="hierChild4" presStyleCnt="0"/>
      <dgm:spPr/>
    </dgm:pt>
    <dgm:pt modelId="{AABBCF88-F8A4-4DB6-8968-1B244127BB91}" type="pres">
      <dgm:prSet presAssocID="{3B295D72-88E6-4E63-8BCD-50800AA6F338}" presName="hierChild5" presStyleCnt="0"/>
      <dgm:spPr/>
    </dgm:pt>
    <dgm:pt modelId="{989F970F-AF68-4FC0-80BC-6A33D6C1D882}" type="pres">
      <dgm:prSet presAssocID="{9FF9D8FC-2220-4AAA-B024-F3FEE987BE93}" presName="Name37" presStyleLbl="parChTrans1D3" presStyleIdx="1" presStyleCnt="2"/>
      <dgm:spPr/>
      <dgm:t>
        <a:bodyPr/>
        <a:lstStyle/>
        <a:p>
          <a:endParaRPr lang="fr-FR"/>
        </a:p>
      </dgm:t>
    </dgm:pt>
    <dgm:pt modelId="{45D334A8-6B08-42D1-A2A1-B579059AABA9}" type="pres">
      <dgm:prSet presAssocID="{EC7A1898-2A57-41F9-A47E-BCB25A9E50C6}" presName="hierRoot2" presStyleCnt="0">
        <dgm:presLayoutVars>
          <dgm:hierBranch val="init"/>
        </dgm:presLayoutVars>
      </dgm:prSet>
      <dgm:spPr/>
    </dgm:pt>
    <dgm:pt modelId="{98288A84-4B92-4F0F-8667-1CC67CCD4802}" type="pres">
      <dgm:prSet presAssocID="{EC7A1898-2A57-41F9-A47E-BCB25A9E50C6}" presName="rootComposite" presStyleCnt="0"/>
      <dgm:spPr/>
    </dgm:pt>
    <dgm:pt modelId="{26C3A09E-708F-493F-AE81-98B7E95365B5}" type="pres">
      <dgm:prSet presAssocID="{EC7A1898-2A57-41F9-A47E-BCB25A9E50C6}" presName="rootText" presStyleLbl="node3" presStyleIdx="1" presStyleCnt="2" custScaleX="91290" custScaleY="78018" custLinFactNeighborX="-9822" custLinFactNeighborY="-50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001742-73B8-49FA-BAEF-6496D519AECD}" type="pres">
      <dgm:prSet presAssocID="{EC7A1898-2A57-41F9-A47E-BCB25A9E50C6}" presName="rootConnector" presStyleLbl="node3" presStyleIdx="1" presStyleCnt="2"/>
      <dgm:spPr/>
      <dgm:t>
        <a:bodyPr/>
        <a:lstStyle/>
        <a:p>
          <a:endParaRPr lang="fr-FR"/>
        </a:p>
      </dgm:t>
    </dgm:pt>
    <dgm:pt modelId="{BEA5437C-19CC-418E-ABFE-9213F106E5A0}" type="pres">
      <dgm:prSet presAssocID="{EC7A1898-2A57-41F9-A47E-BCB25A9E50C6}" presName="hierChild4" presStyleCnt="0"/>
      <dgm:spPr/>
    </dgm:pt>
    <dgm:pt modelId="{48BCA9AB-3E63-49DA-A4A2-0F32BB403BB6}" type="pres">
      <dgm:prSet presAssocID="{EC7A1898-2A57-41F9-A47E-BCB25A9E50C6}" presName="hierChild5" presStyleCnt="0"/>
      <dgm:spPr/>
    </dgm:pt>
    <dgm:pt modelId="{E73DD7D0-5F9D-451D-831B-040B7B48BEF1}" type="pres">
      <dgm:prSet presAssocID="{F80B7643-3E9A-4B67-A8B0-C1EE1568F2E1}" presName="hierChild5" presStyleCnt="0"/>
      <dgm:spPr/>
      <dgm:t>
        <a:bodyPr/>
        <a:lstStyle/>
        <a:p>
          <a:endParaRPr lang="fr-FR"/>
        </a:p>
      </dgm:t>
    </dgm:pt>
    <dgm:pt modelId="{FC6B1394-1B47-4C35-8BAD-D4CB159F5134}" type="pres">
      <dgm:prSet presAssocID="{1DE83993-2BCB-46A1-8AF7-135BF15CB2E4}" presName="Name37" presStyleLbl="parChTrans1D2" presStyleIdx="1" presStyleCnt="2"/>
      <dgm:spPr/>
      <dgm:t>
        <a:bodyPr/>
        <a:lstStyle/>
        <a:p>
          <a:endParaRPr lang="fr-FR"/>
        </a:p>
      </dgm:t>
    </dgm:pt>
    <dgm:pt modelId="{DA5F2264-014A-4C56-A621-EF05CFE7C2B8}" type="pres">
      <dgm:prSet presAssocID="{1747AE5E-136B-408B-872E-D05B8C71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5F08FD8-8694-487A-9D3A-99524AAD06BC}" type="pres">
      <dgm:prSet presAssocID="{1747AE5E-136B-408B-872E-D05B8C710285}" presName="rootComposite" presStyleCnt="0"/>
      <dgm:spPr/>
      <dgm:t>
        <a:bodyPr/>
        <a:lstStyle/>
        <a:p>
          <a:endParaRPr lang="fr-FR"/>
        </a:p>
      </dgm:t>
    </dgm:pt>
    <dgm:pt modelId="{32050B8E-4B8C-4801-A472-EDDD2FC16C1B}" type="pres">
      <dgm:prSet presAssocID="{1747AE5E-136B-408B-872E-D05B8C71028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CDB7CB-D636-40D6-BA97-403C459D8A79}" type="pres">
      <dgm:prSet presAssocID="{1747AE5E-136B-408B-872E-D05B8C710285}" presName="rootConnector" presStyleLbl="node2" presStyleIdx="1" presStyleCnt="2"/>
      <dgm:spPr/>
      <dgm:t>
        <a:bodyPr/>
        <a:lstStyle/>
        <a:p>
          <a:endParaRPr lang="fr-FR"/>
        </a:p>
      </dgm:t>
    </dgm:pt>
    <dgm:pt modelId="{AC6D9D00-6AE4-489F-9D36-E938D4BEDF24}" type="pres">
      <dgm:prSet presAssocID="{1747AE5E-136B-408B-872E-D05B8C710285}" presName="hierChild4" presStyleCnt="0"/>
      <dgm:spPr/>
      <dgm:t>
        <a:bodyPr/>
        <a:lstStyle/>
        <a:p>
          <a:endParaRPr lang="fr-FR"/>
        </a:p>
      </dgm:t>
    </dgm:pt>
    <dgm:pt modelId="{A9B7BC02-DD5E-4D15-8BAB-AC1B20D1C358}" type="pres">
      <dgm:prSet presAssocID="{1747AE5E-136B-408B-872E-D05B8C710285}" presName="hierChild5" presStyleCnt="0"/>
      <dgm:spPr/>
      <dgm:t>
        <a:bodyPr/>
        <a:lstStyle/>
        <a:p>
          <a:endParaRPr lang="fr-FR"/>
        </a:p>
      </dgm:t>
    </dgm:pt>
    <dgm:pt modelId="{2D98DE38-8CD1-4AFF-9E9A-10838B629E84}" type="pres">
      <dgm:prSet presAssocID="{F29590DB-AB7E-4359-8450-89B7A5B8FF4B}" presName="hierChild3" presStyleCnt="0"/>
      <dgm:spPr/>
      <dgm:t>
        <a:bodyPr/>
        <a:lstStyle/>
        <a:p>
          <a:endParaRPr lang="fr-FR"/>
        </a:p>
      </dgm:t>
    </dgm:pt>
  </dgm:ptLst>
  <dgm:cxnLst>
    <dgm:cxn modelId="{C156302D-1259-4386-8A83-75BF72585100}" type="presOf" srcId="{1747AE5E-136B-408B-872E-D05B8C710285}" destId="{7CCDB7CB-D636-40D6-BA97-403C459D8A79}" srcOrd="1" destOrd="0" presId="urn:microsoft.com/office/officeart/2005/8/layout/orgChart1"/>
    <dgm:cxn modelId="{3D43D752-15F8-4080-9D16-1A9E69491D3D}" type="presOf" srcId="{F29590DB-AB7E-4359-8450-89B7A5B8FF4B}" destId="{347EDE0E-302B-4F47-BB2F-CAA1A0176E41}" srcOrd="1" destOrd="0" presId="urn:microsoft.com/office/officeart/2005/8/layout/orgChart1"/>
    <dgm:cxn modelId="{CDA4390D-D3D5-4BEB-A92E-5BA83C8C9CC6}" type="presOf" srcId="{F29590DB-AB7E-4359-8450-89B7A5B8FF4B}" destId="{6A9FFCDF-903D-44D2-AEA7-B3FE203B491E}" srcOrd="0" destOrd="0" presId="urn:microsoft.com/office/officeart/2005/8/layout/orgChart1"/>
    <dgm:cxn modelId="{2D01E077-B7FB-42C4-84E7-D6B11F4706C9}" type="presOf" srcId="{B122BE5B-4BAA-400E-AAF1-9B518770D0DE}" destId="{F58D137C-9118-4D02-8181-6ABFC9FA84BB}" srcOrd="0" destOrd="0" presId="urn:microsoft.com/office/officeart/2005/8/layout/orgChart1"/>
    <dgm:cxn modelId="{AA3AFD77-BEC7-45F1-9071-EC3E4AF2DCF4}" type="presOf" srcId="{7483F879-F411-4E48-BB0F-24C29AB53063}" destId="{BA2660E5-37E0-4C4C-9E30-75E1C4DA68C8}" srcOrd="0" destOrd="0" presId="urn:microsoft.com/office/officeart/2005/8/layout/orgChart1"/>
    <dgm:cxn modelId="{E4B69FDA-521C-4E27-B849-F75FF66AFA1E}" type="presOf" srcId="{3B295D72-88E6-4E63-8BCD-50800AA6F338}" destId="{3801341B-FE39-4D75-87B2-836D506CCAF9}" srcOrd="1" destOrd="0" presId="urn:microsoft.com/office/officeart/2005/8/layout/orgChart1"/>
    <dgm:cxn modelId="{25B69F97-37A6-435B-9DA5-E5083BF38A5D}" type="presOf" srcId="{1DE83993-2BCB-46A1-8AF7-135BF15CB2E4}" destId="{FC6B1394-1B47-4C35-8BAD-D4CB159F5134}" srcOrd="0" destOrd="0" presId="urn:microsoft.com/office/officeart/2005/8/layout/orgChart1"/>
    <dgm:cxn modelId="{715B4BC6-78A5-4207-8C0B-C447534A52EE}" srcId="{F80B7643-3E9A-4B67-A8B0-C1EE1568F2E1}" destId="{EC7A1898-2A57-41F9-A47E-BCB25A9E50C6}" srcOrd="1" destOrd="0" parTransId="{9FF9D8FC-2220-4AAA-B024-F3FEE987BE93}" sibTransId="{E6ABA45E-C107-4C45-984A-86DCED6096D0}"/>
    <dgm:cxn modelId="{CAE8F50C-6053-4CC0-8E74-72B9F0BDF9C3}" type="presOf" srcId="{7262CE1A-F036-4569-9B99-8C0948DAF73C}" destId="{37FC3F42-FA8F-451C-A69D-340A8BEF8182}" srcOrd="0" destOrd="0" presId="urn:microsoft.com/office/officeart/2005/8/layout/orgChart1"/>
    <dgm:cxn modelId="{4D4F179E-C2FD-4B2F-918B-E6BC71EE1ADC}" srcId="{F29590DB-AB7E-4359-8450-89B7A5B8FF4B}" destId="{1747AE5E-136B-408B-872E-D05B8C710285}" srcOrd="1" destOrd="0" parTransId="{1DE83993-2BCB-46A1-8AF7-135BF15CB2E4}" sibTransId="{F6FBF40C-6F7F-47E9-82E2-B4745821B381}"/>
    <dgm:cxn modelId="{F558CF58-E768-4C83-9EEB-240F190360C4}" srcId="{F29590DB-AB7E-4359-8450-89B7A5B8FF4B}" destId="{F80B7643-3E9A-4B67-A8B0-C1EE1568F2E1}" srcOrd="0" destOrd="0" parTransId="{7483F879-F411-4E48-BB0F-24C29AB53063}" sibTransId="{9DE42006-0708-436B-9AF5-91DF08AC6D84}"/>
    <dgm:cxn modelId="{0557C13B-B1AD-4E22-A942-C15A309CFBF8}" srcId="{F80B7643-3E9A-4B67-A8B0-C1EE1568F2E1}" destId="{3B295D72-88E6-4E63-8BCD-50800AA6F338}" srcOrd="0" destOrd="0" parTransId="{B122BE5B-4BAA-400E-AAF1-9B518770D0DE}" sibTransId="{73187D5A-6749-4BDF-9D00-FE39994A9235}"/>
    <dgm:cxn modelId="{3E2F8FA7-F566-44AC-9DE7-A16F6B5F3F30}" type="presOf" srcId="{EC7A1898-2A57-41F9-A47E-BCB25A9E50C6}" destId="{DE001742-73B8-49FA-BAEF-6496D519AECD}" srcOrd="1" destOrd="0" presId="urn:microsoft.com/office/officeart/2005/8/layout/orgChart1"/>
    <dgm:cxn modelId="{159232D7-20AA-4C0C-8726-899D1F135BB1}" type="presOf" srcId="{F80B7643-3E9A-4B67-A8B0-C1EE1568F2E1}" destId="{692E6C27-3BD4-43CC-A69C-A8A390D6EB2F}" srcOrd="1" destOrd="0" presId="urn:microsoft.com/office/officeart/2005/8/layout/orgChart1"/>
    <dgm:cxn modelId="{89F0B662-2221-4E9C-81F7-6DBF511F1BD9}" type="presOf" srcId="{F80B7643-3E9A-4B67-A8B0-C1EE1568F2E1}" destId="{35E1F9D4-96AD-43C1-AACD-DE06EC373291}" srcOrd="0" destOrd="0" presId="urn:microsoft.com/office/officeart/2005/8/layout/orgChart1"/>
    <dgm:cxn modelId="{F62C22E8-5F52-40A3-9DB0-FE8E8BA6790D}" type="presOf" srcId="{1747AE5E-136B-408B-872E-D05B8C710285}" destId="{32050B8E-4B8C-4801-A472-EDDD2FC16C1B}" srcOrd="0" destOrd="0" presId="urn:microsoft.com/office/officeart/2005/8/layout/orgChart1"/>
    <dgm:cxn modelId="{A52F0001-3358-499A-B91A-6F7320AE2CFD}" type="presOf" srcId="{EC7A1898-2A57-41F9-A47E-BCB25A9E50C6}" destId="{26C3A09E-708F-493F-AE81-98B7E95365B5}" srcOrd="0" destOrd="0" presId="urn:microsoft.com/office/officeart/2005/8/layout/orgChart1"/>
    <dgm:cxn modelId="{B66DB922-A783-4A55-BDDE-0E6F3330EAE2}" type="presOf" srcId="{3B295D72-88E6-4E63-8BCD-50800AA6F338}" destId="{46527949-4236-4BA5-9717-36C2B934F18C}" srcOrd="0" destOrd="0" presId="urn:microsoft.com/office/officeart/2005/8/layout/orgChart1"/>
    <dgm:cxn modelId="{E68761F6-3BDF-4397-A046-8B8B9B990465}" type="presOf" srcId="{9FF9D8FC-2220-4AAA-B024-F3FEE987BE93}" destId="{989F970F-AF68-4FC0-80BC-6A33D6C1D882}" srcOrd="0" destOrd="0" presId="urn:microsoft.com/office/officeart/2005/8/layout/orgChart1"/>
    <dgm:cxn modelId="{28AB8F65-46F2-42EE-8861-75F30494790F}" srcId="{7262CE1A-F036-4569-9B99-8C0948DAF73C}" destId="{F29590DB-AB7E-4359-8450-89B7A5B8FF4B}" srcOrd="0" destOrd="0" parTransId="{02DA56C8-F4CB-44EF-95F9-B6CB1457227A}" sibTransId="{C1078C3B-E31D-4928-9534-028FF2075911}"/>
    <dgm:cxn modelId="{0FBF3E75-5A8B-4715-9AA6-3AB677A7DA0A}" type="presParOf" srcId="{37FC3F42-FA8F-451C-A69D-340A8BEF8182}" destId="{35D4100E-8C7F-4D77-B326-16D2EAD17B3B}" srcOrd="0" destOrd="0" presId="urn:microsoft.com/office/officeart/2005/8/layout/orgChart1"/>
    <dgm:cxn modelId="{7DA56F89-70E7-476B-933F-7AF5C7896B69}" type="presParOf" srcId="{35D4100E-8C7F-4D77-B326-16D2EAD17B3B}" destId="{16AF840B-A3F0-4653-969C-A098761FE15D}" srcOrd="0" destOrd="0" presId="urn:microsoft.com/office/officeart/2005/8/layout/orgChart1"/>
    <dgm:cxn modelId="{CEDB9AD2-A55E-4EED-B083-EDA880FF01E8}" type="presParOf" srcId="{16AF840B-A3F0-4653-969C-A098761FE15D}" destId="{6A9FFCDF-903D-44D2-AEA7-B3FE203B491E}" srcOrd="0" destOrd="0" presId="urn:microsoft.com/office/officeart/2005/8/layout/orgChart1"/>
    <dgm:cxn modelId="{37DA3F94-7F80-4F7B-B6FD-6CA1B0C99A8E}" type="presParOf" srcId="{16AF840B-A3F0-4653-969C-A098761FE15D}" destId="{347EDE0E-302B-4F47-BB2F-CAA1A0176E41}" srcOrd="1" destOrd="0" presId="urn:microsoft.com/office/officeart/2005/8/layout/orgChart1"/>
    <dgm:cxn modelId="{6A4DA501-5912-4576-8EBD-346C540D328F}" type="presParOf" srcId="{35D4100E-8C7F-4D77-B326-16D2EAD17B3B}" destId="{757723B4-7CC6-4D2D-B61E-1984A84EFE40}" srcOrd="1" destOrd="0" presId="urn:microsoft.com/office/officeart/2005/8/layout/orgChart1"/>
    <dgm:cxn modelId="{40C31974-CFC6-4392-9DB9-42269C57A60D}" type="presParOf" srcId="{757723B4-7CC6-4D2D-B61E-1984A84EFE40}" destId="{BA2660E5-37E0-4C4C-9E30-75E1C4DA68C8}" srcOrd="0" destOrd="0" presId="urn:microsoft.com/office/officeart/2005/8/layout/orgChart1"/>
    <dgm:cxn modelId="{BF79C4F0-A708-4D41-BBFA-5DA844BE4424}" type="presParOf" srcId="{757723B4-7CC6-4D2D-B61E-1984A84EFE40}" destId="{8EE5F30F-E845-47E8-BF5A-13AE654AB2A1}" srcOrd="1" destOrd="0" presId="urn:microsoft.com/office/officeart/2005/8/layout/orgChart1"/>
    <dgm:cxn modelId="{FA91D5E2-CCA0-4FCD-AE9D-CB9E54B98D82}" type="presParOf" srcId="{8EE5F30F-E845-47E8-BF5A-13AE654AB2A1}" destId="{38060241-A8E4-47FD-B0A1-831AFE869860}" srcOrd="0" destOrd="0" presId="urn:microsoft.com/office/officeart/2005/8/layout/orgChart1"/>
    <dgm:cxn modelId="{3D730A5C-64EB-479D-B819-7D25C5DEEDB8}" type="presParOf" srcId="{38060241-A8E4-47FD-B0A1-831AFE869860}" destId="{35E1F9D4-96AD-43C1-AACD-DE06EC373291}" srcOrd="0" destOrd="0" presId="urn:microsoft.com/office/officeart/2005/8/layout/orgChart1"/>
    <dgm:cxn modelId="{69624248-14D1-4E07-A472-5CA67839DF21}" type="presParOf" srcId="{38060241-A8E4-47FD-B0A1-831AFE869860}" destId="{692E6C27-3BD4-43CC-A69C-A8A390D6EB2F}" srcOrd="1" destOrd="0" presId="urn:microsoft.com/office/officeart/2005/8/layout/orgChart1"/>
    <dgm:cxn modelId="{B6A11241-D527-40A0-B65D-A080A9BEDD05}" type="presParOf" srcId="{8EE5F30F-E845-47E8-BF5A-13AE654AB2A1}" destId="{D8ADF976-33F1-4494-9D3B-C888B61CA46A}" srcOrd="1" destOrd="0" presId="urn:microsoft.com/office/officeart/2005/8/layout/orgChart1"/>
    <dgm:cxn modelId="{919134C4-72E9-4A24-9F6B-446CE1FB7CB8}" type="presParOf" srcId="{D8ADF976-33F1-4494-9D3B-C888B61CA46A}" destId="{F58D137C-9118-4D02-8181-6ABFC9FA84BB}" srcOrd="0" destOrd="0" presId="urn:microsoft.com/office/officeart/2005/8/layout/orgChart1"/>
    <dgm:cxn modelId="{DCB8C8E1-05A7-4F4A-8C71-77448AFD179F}" type="presParOf" srcId="{D8ADF976-33F1-4494-9D3B-C888B61CA46A}" destId="{C0C7DD83-9F89-4116-8560-EDCF2F57134E}" srcOrd="1" destOrd="0" presId="urn:microsoft.com/office/officeart/2005/8/layout/orgChart1"/>
    <dgm:cxn modelId="{05255B69-2270-4CB9-A861-B5089A182AD4}" type="presParOf" srcId="{C0C7DD83-9F89-4116-8560-EDCF2F57134E}" destId="{C7E01874-EC45-4DD7-97A5-4CCD8F1796B7}" srcOrd="0" destOrd="0" presId="urn:microsoft.com/office/officeart/2005/8/layout/orgChart1"/>
    <dgm:cxn modelId="{AF9102E3-FFD6-43B9-96DD-CEFD205245F3}" type="presParOf" srcId="{C7E01874-EC45-4DD7-97A5-4CCD8F1796B7}" destId="{46527949-4236-4BA5-9717-36C2B934F18C}" srcOrd="0" destOrd="0" presId="urn:microsoft.com/office/officeart/2005/8/layout/orgChart1"/>
    <dgm:cxn modelId="{E11DEF03-E3A6-4FAC-AC77-4E6CB35CDD2A}" type="presParOf" srcId="{C7E01874-EC45-4DD7-97A5-4CCD8F1796B7}" destId="{3801341B-FE39-4D75-87B2-836D506CCAF9}" srcOrd="1" destOrd="0" presId="urn:microsoft.com/office/officeart/2005/8/layout/orgChart1"/>
    <dgm:cxn modelId="{4C53596A-3EB1-42C9-B2C0-11BDAC184D93}" type="presParOf" srcId="{C0C7DD83-9F89-4116-8560-EDCF2F57134E}" destId="{CFF5585C-6B8D-44D2-9711-B123EE473A8E}" srcOrd="1" destOrd="0" presId="urn:microsoft.com/office/officeart/2005/8/layout/orgChart1"/>
    <dgm:cxn modelId="{146224F5-83C5-4A14-9AAE-DA3CBE3B331A}" type="presParOf" srcId="{C0C7DD83-9F89-4116-8560-EDCF2F57134E}" destId="{AABBCF88-F8A4-4DB6-8968-1B244127BB91}" srcOrd="2" destOrd="0" presId="urn:microsoft.com/office/officeart/2005/8/layout/orgChart1"/>
    <dgm:cxn modelId="{80774C9D-C1EE-4300-9DB0-E2351816785E}" type="presParOf" srcId="{D8ADF976-33F1-4494-9D3B-C888B61CA46A}" destId="{989F970F-AF68-4FC0-80BC-6A33D6C1D882}" srcOrd="2" destOrd="0" presId="urn:microsoft.com/office/officeart/2005/8/layout/orgChart1"/>
    <dgm:cxn modelId="{A36D922C-15EA-4A82-8589-205D05E995EB}" type="presParOf" srcId="{D8ADF976-33F1-4494-9D3B-C888B61CA46A}" destId="{45D334A8-6B08-42D1-A2A1-B579059AABA9}" srcOrd="3" destOrd="0" presId="urn:microsoft.com/office/officeart/2005/8/layout/orgChart1"/>
    <dgm:cxn modelId="{0D7C2A07-0BE9-4AAB-95C0-EAF875E1F741}" type="presParOf" srcId="{45D334A8-6B08-42D1-A2A1-B579059AABA9}" destId="{98288A84-4B92-4F0F-8667-1CC67CCD4802}" srcOrd="0" destOrd="0" presId="urn:microsoft.com/office/officeart/2005/8/layout/orgChart1"/>
    <dgm:cxn modelId="{E99DEBD5-FDC7-460D-B073-555F18DB2D32}" type="presParOf" srcId="{98288A84-4B92-4F0F-8667-1CC67CCD4802}" destId="{26C3A09E-708F-493F-AE81-98B7E95365B5}" srcOrd="0" destOrd="0" presId="urn:microsoft.com/office/officeart/2005/8/layout/orgChart1"/>
    <dgm:cxn modelId="{53E52ED7-C29B-4B17-84B6-1A85E2A64856}" type="presParOf" srcId="{98288A84-4B92-4F0F-8667-1CC67CCD4802}" destId="{DE001742-73B8-49FA-BAEF-6496D519AECD}" srcOrd="1" destOrd="0" presId="urn:microsoft.com/office/officeart/2005/8/layout/orgChart1"/>
    <dgm:cxn modelId="{64685BED-4974-46B4-AA1D-02D9A856CE43}" type="presParOf" srcId="{45D334A8-6B08-42D1-A2A1-B579059AABA9}" destId="{BEA5437C-19CC-418E-ABFE-9213F106E5A0}" srcOrd="1" destOrd="0" presId="urn:microsoft.com/office/officeart/2005/8/layout/orgChart1"/>
    <dgm:cxn modelId="{CA2A531C-902D-4727-AA1D-4DA332E1C6F1}" type="presParOf" srcId="{45D334A8-6B08-42D1-A2A1-B579059AABA9}" destId="{48BCA9AB-3E63-49DA-A4A2-0F32BB403BB6}" srcOrd="2" destOrd="0" presId="urn:microsoft.com/office/officeart/2005/8/layout/orgChart1"/>
    <dgm:cxn modelId="{E1309BFD-3EC2-417E-BEC1-9A2B8F95D474}" type="presParOf" srcId="{8EE5F30F-E845-47E8-BF5A-13AE654AB2A1}" destId="{E73DD7D0-5F9D-451D-831B-040B7B48BEF1}" srcOrd="2" destOrd="0" presId="urn:microsoft.com/office/officeart/2005/8/layout/orgChart1"/>
    <dgm:cxn modelId="{86FD79A0-0789-429A-9066-7F31DCA8F5F6}" type="presParOf" srcId="{757723B4-7CC6-4D2D-B61E-1984A84EFE40}" destId="{FC6B1394-1B47-4C35-8BAD-D4CB159F5134}" srcOrd="2" destOrd="0" presId="urn:microsoft.com/office/officeart/2005/8/layout/orgChart1"/>
    <dgm:cxn modelId="{AD4C1BF8-D28A-4E8C-A2B5-BA96C5784C9E}" type="presParOf" srcId="{757723B4-7CC6-4D2D-B61E-1984A84EFE40}" destId="{DA5F2264-014A-4C56-A621-EF05CFE7C2B8}" srcOrd="3" destOrd="0" presId="urn:microsoft.com/office/officeart/2005/8/layout/orgChart1"/>
    <dgm:cxn modelId="{964B15B0-EE15-40A5-ACD3-F2D9D9EABB59}" type="presParOf" srcId="{DA5F2264-014A-4C56-A621-EF05CFE7C2B8}" destId="{05F08FD8-8694-487A-9D3A-99524AAD06BC}" srcOrd="0" destOrd="0" presId="urn:microsoft.com/office/officeart/2005/8/layout/orgChart1"/>
    <dgm:cxn modelId="{3C799F2A-C86D-4345-ADBA-1C0AD796A642}" type="presParOf" srcId="{05F08FD8-8694-487A-9D3A-99524AAD06BC}" destId="{32050B8E-4B8C-4801-A472-EDDD2FC16C1B}" srcOrd="0" destOrd="0" presId="urn:microsoft.com/office/officeart/2005/8/layout/orgChart1"/>
    <dgm:cxn modelId="{2278D928-B5DE-4005-A7FC-32A10816003A}" type="presParOf" srcId="{05F08FD8-8694-487A-9D3A-99524AAD06BC}" destId="{7CCDB7CB-D636-40D6-BA97-403C459D8A79}" srcOrd="1" destOrd="0" presId="urn:microsoft.com/office/officeart/2005/8/layout/orgChart1"/>
    <dgm:cxn modelId="{C6F01DF3-BDB6-4B15-A2A6-AF982972DD09}" type="presParOf" srcId="{DA5F2264-014A-4C56-A621-EF05CFE7C2B8}" destId="{AC6D9D00-6AE4-489F-9D36-E938D4BEDF24}" srcOrd="1" destOrd="0" presId="urn:microsoft.com/office/officeart/2005/8/layout/orgChart1"/>
    <dgm:cxn modelId="{B1016318-BDC3-491E-A4BD-DE182389F740}" type="presParOf" srcId="{DA5F2264-014A-4C56-A621-EF05CFE7C2B8}" destId="{A9B7BC02-DD5E-4D15-8BAB-AC1B20D1C358}" srcOrd="2" destOrd="0" presId="urn:microsoft.com/office/officeart/2005/8/layout/orgChart1"/>
    <dgm:cxn modelId="{ADEB38F5-CA3B-4296-9226-526B8D2AF17B}" type="presParOf" srcId="{35D4100E-8C7F-4D77-B326-16D2EAD17B3B}" destId="{2D98DE38-8CD1-4AFF-9E9A-10838B629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FDDF5-6592-42F1-BCAC-044B7A620FF2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8E695529-BEF2-40C5-B51C-BCDCC52BFB48}">
      <dgm:prSet phldrT="[Text]" custT="1"/>
      <dgm:spPr/>
      <dgm:t>
        <a:bodyPr/>
        <a:lstStyle/>
        <a:p>
          <a:r>
            <a:rPr lang="fr-FR" sz="1400" b="1" noProof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1</a:t>
          </a:r>
          <a:endParaRPr lang="fr-FR" sz="1400" b="1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0E4F483-2B10-4268-BA2C-83B2ACFDC0EF}" type="parTrans" cxnId="{833AF0EB-EF80-4166-A0A0-93D00FCB81D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DF27D1-21DF-4DD7-B7E2-BCD75161CE8E}" type="sibTrans" cxnId="{833AF0EB-EF80-4166-A0A0-93D00FCB81D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8533CB-4276-4F0C-A1A5-7860590FC92C}">
      <dgm:prSet phldrT="[Text]" custT="1"/>
      <dgm:spPr/>
      <dgm:t>
        <a:bodyPr/>
        <a:lstStyle/>
        <a:p>
          <a:r>
            <a:rPr lang="fr-FR" sz="1400" b="1" noProof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2</a:t>
          </a:r>
          <a:endParaRPr lang="fr-FR" sz="1400" b="1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AE1501-E643-43E8-9B81-2FBEC99DD2B9}" type="parTrans" cxnId="{104D0DEF-DF72-4F92-993E-02ABE6F1F34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9B0914-7658-4B1D-A6AD-17DB1033B4E1}" type="sibTrans" cxnId="{104D0DEF-DF72-4F92-993E-02ABE6F1F34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7DC15A-78A8-4132-958F-AFB40FBB2221}">
      <dgm:prSet phldrT="[Text]" custT="1"/>
      <dgm:spPr/>
      <dgm:t>
        <a:bodyPr/>
        <a:lstStyle/>
        <a:p>
          <a:r>
            <a:rPr lang="fr-FR" sz="1400" b="1" noProof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3</a:t>
          </a:r>
          <a:endParaRPr lang="fr-FR" sz="1400" b="1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A8CBAA-F572-4EBA-8192-4EC1F32D0002}" type="parTrans" cxnId="{DC06E2D4-C99E-4051-86E3-061B47F4DC2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D05B8D-E383-4862-AF49-63AE3BDA5421}" type="sibTrans" cxnId="{DC06E2D4-C99E-4051-86E3-061B47F4DC2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A74D14-9C83-4C72-994B-D2072D0493C9}">
      <dgm:prSet phldrT="[Text]" custT="1"/>
      <dgm:spPr/>
      <dgm:t>
        <a:bodyPr/>
        <a:lstStyle/>
        <a:p>
          <a:r>
            <a:rPr lang="fr-FR" sz="1400" b="1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 4</a:t>
          </a:r>
          <a:endParaRPr lang="fr-FR" sz="1400" b="1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C0C584-49A6-4349-AF08-821E395466C9}" type="parTrans" cxnId="{864D3719-4E59-4E60-B198-13968A528F70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198628-C291-4453-8D94-E4CDE1CE5525}" type="sibTrans" cxnId="{864D3719-4E59-4E60-B198-13968A528F70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F606F4-519E-4A77-87E1-D5E3C0C534F7}">
      <dgm:prSet phldrT="[Text]" custT="1"/>
      <dgm:spPr/>
      <dgm:t>
        <a:bodyPr/>
        <a:lstStyle/>
        <a:p>
          <a:r>
            <a:rPr lang="fr-FR" sz="1400" b="1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 5</a:t>
          </a:r>
          <a:endParaRPr lang="fr-FR" sz="1400" b="1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9778B7-9B71-4BA4-9181-8C82F2F5C9FF}" type="parTrans" cxnId="{BBECD878-BCC9-4668-B6AF-2B75EEDB1AF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544A73-B70A-4080-B554-2AFC4CDB2ABF}" type="sibTrans" cxnId="{BBECD878-BCC9-4668-B6AF-2B75EEDB1AF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1BDAD9-45B7-40CD-89BA-9A4CEC2EAC41}" type="pres">
      <dgm:prSet presAssocID="{BF6FDDF5-6592-42F1-BCAC-044B7A620FF2}" presName="Name0" presStyleCnt="0">
        <dgm:presLayoutVars>
          <dgm:dir/>
          <dgm:animLvl val="lvl"/>
          <dgm:resizeHandles val="exact"/>
        </dgm:presLayoutVars>
      </dgm:prSet>
      <dgm:spPr/>
    </dgm:pt>
    <dgm:pt modelId="{389557EE-2ED8-4E48-86C3-49663E03BD9E}" type="pres">
      <dgm:prSet presAssocID="{8E695529-BEF2-40C5-B51C-BCDCC52BFB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263A0-30FD-41EA-AB97-9B0BD5EC903D}" type="pres">
      <dgm:prSet presAssocID="{B2DF27D1-21DF-4DD7-B7E2-BCD75161CE8E}" presName="parTxOnlySpace" presStyleCnt="0"/>
      <dgm:spPr/>
    </dgm:pt>
    <dgm:pt modelId="{D66DB8D0-7C61-4B78-A14F-3925586D8949}" type="pres">
      <dgm:prSet presAssocID="{1E8533CB-4276-4F0C-A1A5-7860590FC92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5D90AA-8419-43CC-A150-7A474945FB8E}" type="pres">
      <dgm:prSet presAssocID="{EB9B0914-7658-4B1D-A6AD-17DB1033B4E1}" presName="parTxOnlySpace" presStyleCnt="0"/>
      <dgm:spPr/>
    </dgm:pt>
    <dgm:pt modelId="{86D4ABDC-FFDF-47F1-93AE-B99FE41F65C7}" type="pres">
      <dgm:prSet presAssocID="{977DC15A-78A8-4132-958F-AFB40FBB22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33C216-028B-4906-9DE6-F9B536E408EF}" type="pres">
      <dgm:prSet presAssocID="{BFD05B8D-E383-4862-AF49-63AE3BDA5421}" presName="parTxOnlySpace" presStyleCnt="0"/>
      <dgm:spPr/>
    </dgm:pt>
    <dgm:pt modelId="{7A1D1F3C-72D0-40FD-8ACC-907E39EC8EC7}" type="pres">
      <dgm:prSet presAssocID="{78A74D14-9C83-4C72-994B-D2072D0493C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C9D97-8AF5-4AC3-BEB9-AB0BF501EA58}" type="pres">
      <dgm:prSet presAssocID="{36198628-C291-4453-8D94-E4CDE1CE5525}" presName="parTxOnlySpace" presStyleCnt="0"/>
      <dgm:spPr/>
    </dgm:pt>
    <dgm:pt modelId="{56F33B27-FF49-4E23-95A5-BE1E994F6F65}" type="pres">
      <dgm:prSet presAssocID="{C6F606F4-519E-4A77-87E1-D5E3C0C534F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06E2D4-C99E-4051-86E3-061B47F4DC22}" srcId="{BF6FDDF5-6592-42F1-BCAC-044B7A620FF2}" destId="{977DC15A-78A8-4132-958F-AFB40FBB2221}" srcOrd="2" destOrd="0" parTransId="{18A8CBAA-F572-4EBA-8192-4EC1F32D0002}" sibTransId="{BFD05B8D-E383-4862-AF49-63AE3BDA5421}"/>
    <dgm:cxn modelId="{7650CF62-7A65-4925-B2B3-F93A130E18B3}" type="presOf" srcId="{78A74D14-9C83-4C72-994B-D2072D0493C9}" destId="{7A1D1F3C-72D0-40FD-8ACC-907E39EC8EC7}" srcOrd="0" destOrd="0" presId="urn:microsoft.com/office/officeart/2005/8/layout/chevron1"/>
    <dgm:cxn modelId="{104D0DEF-DF72-4F92-993E-02ABE6F1F34B}" srcId="{BF6FDDF5-6592-42F1-BCAC-044B7A620FF2}" destId="{1E8533CB-4276-4F0C-A1A5-7860590FC92C}" srcOrd="1" destOrd="0" parTransId="{4CAE1501-E643-43E8-9B81-2FBEC99DD2B9}" sibTransId="{EB9B0914-7658-4B1D-A6AD-17DB1033B4E1}"/>
    <dgm:cxn modelId="{864D3719-4E59-4E60-B198-13968A528F70}" srcId="{BF6FDDF5-6592-42F1-BCAC-044B7A620FF2}" destId="{78A74D14-9C83-4C72-994B-D2072D0493C9}" srcOrd="3" destOrd="0" parTransId="{D7C0C584-49A6-4349-AF08-821E395466C9}" sibTransId="{36198628-C291-4453-8D94-E4CDE1CE5525}"/>
    <dgm:cxn modelId="{D3D7FC60-8BF2-4FAB-8A3D-E19D24BA7B74}" type="presOf" srcId="{1E8533CB-4276-4F0C-A1A5-7860590FC92C}" destId="{D66DB8D0-7C61-4B78-A14F-3925586D8949}" srcOrd="0" destOrd="0" presId="urn:microsoft.com/office/officeart/2005/8/layout/chevron1"/>
    <dgm:cxn modelId="{833AF0EB-EF80-4166-A0A0-93D00FCB81DF}" srcId="{BF6FDDF5-6592-42F1-BCAC-044B7A620FF2}" destId="{8E695529-BEF2-40C5-B51C-BCDCC52BFB48}" srcOrd="0" destOrd="0" parTransId="{30E4F483-2B10-4268-BA2C-83B2ACFDC0EF}" sibTransId="{B2DF27D1-21DF-4DD7-B7E2-BCD75161CE8E}"/>
    <dgm:cxn modelId="{5A8E5B30-DB5D-4D5D-B332-809B41BAF879}" type="presOf" srcId="{8E695529-BEF2-40C5-B51C-BCDCC52BFB48}" destId="{389557EE-2ED8-4E48-86C3-49663E03BD9E}" srcOrd="0" destOrd="0" presId="urn:microsoft.com/office/officeart/2005/8/layout/chevron1"/>
    <dgm:cxn modelId="{269B0D2C-79AF-40B4-BF39-F581BDF9A2F8}" type="presOf" srcId="{BF6FDDF5-6592-42F1-BCAC-044B7A620FF2}" destId="{C11BDAD9-45B7-40CD-89BA-9A4CEC2EAC41}" srcOrd="0" destOrd="0" presId="urn:microsoft.com/office/officeart/2005/8/layout/chevron1"/>
    <dgm:cxn modelId="{4C842339-B112-4D75-A12A-69CB0179B555}" type="presOf" srcId="{C6F606F4-519E-4A77-87E1-D5E3C0C534F7}" destId="{56F33B27-FF49-4E23-95A5-BE1E994F6F65}" srcOrd="0" destOrd="0" presId="urn:microsoft.com/office/officeart/2005/8/layout/chevron1"/>
    <dgm:cxn modelId="{BBECD878-BCC9-4668-B6AF-2B75EEDB1AFA}" srcId="{BF6FDDF5-6592-42F1-BCAC-044B7A620FF2}" destId="{C6F606F4-519E-4A77-87E1-D5E3C0C534F7}" srcOrd="4" destOrd="0" parTransId="{A29778B7-9B71-4BA4-9181-8C82F2F5C9FF}" sibTransId="{67544A73-B70A-4080-B554-2AFC4CDB2ABF}"/>
    <dgm:cxn modelId="{8285BDEE-D665-4991-BAE8-33E97DB674D6}" type="presOf" srcId="{977DC15A-78A8-4132-958F-AFB40FBB2221}" destId="{86D4ABDC-FFDF-47F1-93AE-B99FE41F65C7}" srcOrd="0" destOrd="0" presId="urn:microsoft.com/office/officeart/2005/8/layout/chevron1"/>
    <dgm:cxn modelId="{A0A6F45B-ABC5-4E93-8AEB-052A8C7690FE}" type="presParOf" srcId="{C11BDAD9-45B7-40CD-89BA-9A4CEC2EAC41}" destId="{389557EE-2ED8-4E48-86C3-49663E03BD9E}" srcOrd="0" destOrd="0" presId="urn:microsoft.com/office/officeart/2005/8/layout/chevron1"/>
    <dgm:cxn modelId="{085CDB51-8F32-49FF-893B-8C8F882F14B5}" type="presParOf" srcId="{C11BDAD9-45B7-40CD-89BA-9A4CEC2EAC41}" destId="{FBE263A0-30FD-41EA-AB97-9B0BD5EC903D}" srcOrd="1" destOrd="0" presId="urn:microsoft.com/office/officeart/2005/8/layout/chevron1"/>
    <dgm:cxn modelId="{7BA6528E-DDAC-40F2-9B06-0733B927B382}" type="presParOf" srcId="{C11BDAD9-45B7-40CD-89BA-9A4CEC2EAC41}" destId="{D66DB8D0-7C61-4B78-A14F-3925586D8949}" srcOrd="2" destOrd="0" presId="urn:microsoft.com/office/officeart/2005/8/layout/chevron1"/>
    <dgm:cxn modelId="{98F407E5-E383-4CC1-A088-6506FB8EE6E5}" type="presParOf" srcId="{C11BDAD9-45B7-40CD-89BA-9A4CEC2EAC41}" destId="{275D90AA-8419-43CC-A150-7A474945FB8E}" srcOrd="3" destOrd="0" presId="urn:microsoft.com/office/officeart/2005/8/layout/chevron1"/>
    <dgm:cxn modelId="{40A0158D-A247-43AF-AC65-F2B93233D1EC}" type="presParOf" srcId="{C11BDAD9-45B7-40CD-89BA-9A4CEC2EAC41}" destId="{86D4ABDC-FFDF-47F1-93AE-B99FE41F65C7}" srcOrd="4" destOrd="0" presId="urn:microsoft.com/office/officeart/2005/8/layout/chevron1"/>
    <dgm:cxn modelId="{BE16402E-74F4-48B4-99F5-65145674C3AC}" type="presParOf" srcId="{C11BDAD9-45B7-40CD-89BA-9A4CEC2EAC41}" destId="{B133C216-028B-4906-9DE6-F9B536E408EF}" srcOrd="5" destOrd="0" presId="urn:microsoft.com/office/officeart/2005/8/layout/chevron1"/>
    <dgm:cxn modelId="{1C4630C8-5939-478B-BB78-FCA29B0D2727}" type="presParOf" srcId="{C11BDAD9-45B7-40CD-89BA-9A4CEC2EAC41}" destId="{7A1D1F3C-72D0-40FD-8ACC-907E39EC8EC7}" srcOrd="6" destOrd="0" presId="urn:microsoft.com/office/officeart/2005/8/layout/chevron1"/>
    <dgm:cxn modelId="{107FA8FC-4D77-4A8D-AB55-CA580E4ABA07}" type="presParOf" srcId="{C11BDAD9-45B7-40CD-89BA-9A4CEC2EAC41}" destId="{50AC9D97-8AF5-4AC3-BEB9-AB0BF501EA58}" srcOrd="7" destOrd="0" presId="urn:microsoft.com/office/officeart/2005/8/layout/chevron1"/>
    <dgm:cxn modelId="{A3C916E9-7366-45A4-AF44-A8A0BA856A73}" type="presParOf" srcId="{C11BDAD9-45B7-40CD-89BA-9A4CEC2EAC41}" destId="{56F33B27-FF49-4E23-95A5-BE1E994F6F65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045D8-B235-427A-B655-325A6BFB206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7CBC53C-34C8-4C36-B1B3-9EBE22193F7B}">
      <dgm:prSet phldrT="[Texte]" custT="1"/>
      <dgm:spPr/>
      <dgm:t>
        <a:bodyPr/>
        <a:lstStyle/>
        <a:p>
          <a:r>
            <a:rPr lang="fr-FR" sz="2000" dirty="0" smtClean="0"/>
            <a:t>Optimiser les concentrés</a:t>
          </a:r>
          <a:endParaRPr lang="fr-FR" sz="2000" dirty="0"/>
        </a:p>
      </dgm:t>
    </dgm:pt>
    <dgm:pt modelId="{CD8CF5F3-5C1E-4302-9C22-4E557EA075EB}" type="parTrans" cxnId="{B3CB78C9-E243-4D86-B5C9-4837341F0C14}">
      <dgm:prSet/>
      <dgm:spPr/>
      <dgm:t>
        <a:bodyPr/>
        <a:lstStyle/>
        <a:p>
          <a:endParaRPr lang="fr-FR"/>
        </a:p>
      </dgm:t>
    </dgm:pt>
    <dgm:pt modelId="{D96F2587-46E3-4E57-8683-A925502A4CF7}" type="sibTrans" cxnId="{B3CB78C9-E243-4D86-B5C9-4837341F0C14}">
      <dgm:prSet/>
      <dgm:spPr/>
      <dgm:t>
        <a:bodyPr/>
        <a:lstStyle/>
        <a:p>
          <a:endParaRPr lang="fr-FR"/>
        </a:p>
      </dgm:t>
    </dgm:pt>
    <dgm:pt modelId="{68AD640F-56A2-405D-872E-72046D8DBB7D}">
      <dgm:prSet phldrT="[Texte]" custT="1"/>
      <dgm:spPr/>
      <dgm:t>
        <a:bodyPr/>
        <a:lstStyle/>
        <a:p>
          <a:r>
            <a:rPr lang="fr-FR" sz="2000" dirty="0" smtClean="0"/>
            <a:t>Réduire l’âge au 1</a:t>
          </a:r>
          <a:r>
            <a:rPr lang="fr-FR" sz="2000" baseline="30000" dirty="0" smtClean="0"/>
            <a:t>er</a:t>
          </a:r>
          <a:r>
            <a:rPr lang="fr-FR" sz="2000" dirty="0" smtClean="0"/>
            <a:t> vêlage</a:t>
          </a:r>
          <a:endParaRPr lang="fr-FR" sz="2000" dirty="0"/>
        </a:p>
      </dgm:t>
    </dgm:pt>
    <dgm:pt modelId="{C68931DA-21AE-484D-91AE-352DB6CD0F4E}" type="parTrans" cxnId="{F86BF3C0-2BF8-41D8-AF9F-E4B5BB346F9D}">
      <dgm:prSet/>
      <dgm:spPr/>
      <dgm:t>
        <a:bodyPr/>
        <a:lstStyle/>
        <a:p>
          <a:endParaRPr lang="fr-FR"/>
        </a:p>
      </dgm:t>
    </dgm:pt>
    <dgm:pt modelId="{1024270F-B3F5-49BD-961E-E564691D732A}" type="sibTrans" cxnId="{F86BF3C0-2BF8-41D8-AF9F-E4B5BB346F9D}">
      <dgm:prSet/>
      <dgm:spPr/>
      <dgm:t>
        <a:bodyPr/>
        <a:lstStyle/>
        <a:p>
          <a:endParaRPr lang="fr-FR"/>
        </a:p>
      </dgm:t>
    </dgm:pt>
    <dgm:pt modelId="{BF2A420D-30DB-493D-BF49-8CE290DDD63A}">
      <dgm:prSet phldrT="[Texte]" custT="1"/>
      <dgm:spPr/>
      <dgm:t>
        <a:bodyPr/>
        <a:lstStyle/>
        <a:p>
          <a:r>
            <a:rPr lang="fr-FR" sz="2000" dirty="0" smtClean="0"/>
            <a:t>Implanter des légumineuses</a:t>
          </a:r>
        </a:p>
      </dgm:t>
    </dgm:pt>
    <dgm:pt modelId="{03451991-46AA-45BC-93B9-275560C0B9C5}" type="parTrans" cxnId="{08A0934A-9FC6-4DA6-8E5C-6651A1B050C3}">
      <dgm:prSet/>
      <dgm:spPr/>
      <dgm:t>
        <a:bodyPr/>
        <a:lstStyle/>
        <a:p>
          <a:endParaRPr lang="fr-FR"/>
        </a:p>
      </dgm:t>
    </dgm:pt>
    <dgm:pt modelId="{E290FAE5-7E3F-4F41-8DFF-C230289C3AA1}" type="sibTrans" cxnId="{08A0934A-9FC6-4DA6-8E5C-6651A1B050C3}">
      <dgm:prSet/>
      <dgm:spPr/>
      <dgm:t>
        <a:bodyPr/>
        <a:lstStyle/>
        <a:p>
          <a:endParaRPr lang="fr-FR"/>
        </a:p>
      </dgm:t>
    </dgm:pt>
    <dgm:pt modelId="{3E98ACD9-D0BC-42FF-80C0-9F562BCBE739}" type="pres">
      <dgm:prSet presAssocID="{596045D8-B235-427A-B655-325A6BFB2066}" presName="Name0" presStyleCnt="0">
        <dgm:presLayoutVars>
          <dgm:dir/>
          <dgm:resizeHandles val="exact"/>
        </dgm:presLayoutVars>
      </dgm:prSet>
      <dgm:spPr/>
    </dgm:pt>
    <dgm:pt modelId="{26165ECE-9316-4CB2-B1F8-0D37FE05FD7E}" type="pres">
      <dgm:prSet presAssocID="{596045D8-B235-427A-B655-325A6BFB2066}" presName="fgShape" presStyleLbl="fgShp" presStyleIdx="0" presStyleCnt="1" custScaleY="26505"/>
      <dgm:spPr/>
    </dgm:pt>
    <dgm:pt modelId="{7773B4CC-BB04-44ED-9AB9-9FF475D96AD3}" type="pres">
      <dgm:prSet presAssocID="{596045D8-B235-427A-B655-325A6BFB2066}" presName="linComp" presStyleCnt="0"/>
      <dgm:spPr/>
    </dgm:pt>
    <dgm:pt modelId="{D2154134-F581-473E-A411-7CBA88D657B6}" type="pres">
      <dgm:prSet presAssocID="{87CBC53C-34C8-4C36-B1B3-9EBE22193F7B}" presName="compNode" presStyleCnt="0"/>
      <dgm:spPr/>
    </dgm:pt>
    <dgm:pt modelId="{13EEC1F8-D60A-4EF6-A558-C3EEC8DBD5C0}" type="pres">
      <dgm:prSet presAssocID="{87CBC53C-34C8-4C36-B1B3-9EBE22193F7B}" presName="bkgdShape" presStyleLbl="node1" presStyleIdx="0" presStyleCnt="3"/>
      <dgm:spPr/>
      <dgm:t>
        <a:bodyPr/>
        <a:lstStyle/>
        <a:p>
          <a:endParaRPr lang="fr-FR"/>
        </a:p>
      </dgm:t>
    </dgm:pt>
    <dgm:pt modelId="{F16EA8FE-3592-4A99-BA1C-9714B174F8E2}" type="pres">
      <dgm:prSet presAssocID="{87CBC53C-34C8-4C36-B1B3-9EBE22193F7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7C9EC3-7132-4E58-AEE9-E9430C1258F4}" type="pres">
      <dgm:prSet presAssocID="{87CBC53C-34C8-4C36-B1B3-9EBE22193F7B}" presName="invisiNode" presStyleLbl="node1" presStyleIdx="0" presStyleCnt="3"/>
      <dgm:spPr/>
    </dgm:pt>
    <dgm:pt modelId="{E4FB0166-8C93-4ACC-A155-DD9456EFDC25}" type="pres">
      <dgm:prSet presAssocID="{87CBC53C-34C8-4C36-B1B3-9EBE22193F7B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CF68B8A-B5CC-4D4B-A74D-59A5095C521E}" type="pres">
      <dgm:prSet presAssocID="{D96F2587-46E3-4E57-8683-A925502A4CF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0D2D000-D192-4857-8CD0-0F4A169AD1B8}" type="pres">
      <dgm:prSet presAssocID="{68AD640F-56A2-405D-872E-72046D8DBB7D}" presName="compNode" presStyleCnt="0"/>
      <dgm:spPr/>
    </dgm:pt>
    <dgm:pt modelId="{03079585-69F8-4319-BC8A-A60CE17EEE9A}" type="pres">
      <dgm:prSet presAssocID="{68AD640F-56A2-405D-872E-72046D8DBB7D}" presName="bkgdShape" presStyleLbl="node1" presStyleIdx="1" presStyleCnt="3"/>
      <dgm:spPr/>
      <dgm:t>
        <a:bodyPr/>
        <a:lstStyle/>
        <a:p>
          <a:endParaRPr lang="fr-FR"/>
        </a:p>
      </dgm:t>
    </dgm:pt>
    <dgm:pt modelId="{3BAF8753-F787-438C-9656-A55B9D0793CD}" type="pres">
      <dgm:prSet presAssocID="{68AD640F-56A2-405D-872E-72046D8DBB7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F6FCF-2888-4E97-868E-74A7D63A25EF}" type="pres">
      <dgm:prSet presAssocID="{68AD640F-56A2-405D-872E-72046D8DBB7D}" presName="invisiNode" presStyleLbl="node1" presStyleIdx="1" presStyleCnt="3"/>
      <dgm:spPr/>
    </dgm:pt>
    <dgm:pt modelId="{7E317F68-6C53-4112-B315-D473F751A509}" type="pres">
      <dgm:prSet presAssocID="{68AD640F-56A2-405D-872E-72046D8DBB7D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77BA3EF-C1A6-4009-8994-6DA4F8B52430}" type="pres">
      <dgm:prSet presAssocID="{1024270F-B3F5-49BD-961E-E564691D732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8E47FC3-3628-4556-9966-E313E951660F}" type="pres">
      <dgm:prSet presAssocID="{BF2A420D-30DB-493D-BF49-8CE290DDD63A}" presName="compNode" presStyleCnt="0"/>
      <dgm:spPr/>
    </dgm:pt>
    <dgm:pt modelId="{3CD9C9F8-924F-481D-9CE5-F7E71E97560F}" type="pres">
      <dgm:prSet presAssocID="{BF2A420D-30DB-493D-BF49-8CE290DDD63A}" presName="bkgdShape" presStyleLbl="node1" presStyleIdx="2" presStyleCnt="3"/>
      <dgm:spPr/>
      <dgm:t>
        <a:bodyPr/>
        <a:lstStyle/>
        <a:p>
          <a:endParaRPr lang="fr-FR"/>
        </a:p>
      </dgm:t>
    </dgm:pt>
    <dgm:pt modelId="{562081E5-8B3A-47F1-8D16-E87FB5D3F8E9}" type="pres">
      <dgm:prSet presAssocID="{BF2A420D-30DB-493D-BF49-8CE290DDD6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6C4174-B5D7-4802-9DB8-95867CB83D49}" type="pres">
      <dgm:prSet presAssocID="{BF2A420D-30DB-493D-BF49-8CE290DDD63A}" presName="invisiNode" presStyleLbl="node1" presStyleIdx="2" presStyleCnt="3"/>
      <dgm:spPr/>
    </dgm:pt>
    <dgm:pt modelId="{C4DA41F6-5912-4E4E-BD83-24ED3EDDFC65}" type="pres">
      <dgm:prSet presAssocID="{BF2A420D-30DB-493D-BF49-8CE290DDD63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1B35C1F-BC21-43E6-BE55-817821E8E524}" type="presOf" srcId="{87CBC53C-34C8-4C36-B1B3-9EBE22193F7B}" destId="{13EEC1F8-D60A-4EF6-A558-C3EEC8DBD5C0}" srcOrd="0" destOrd="0" presId="urn:microsoft.com/office/officeart/2005/8/layout/hList7"/>
    <dgm:cxn modelId="{FD0CFAFB-D545-468F-BBF9-953BCC3CFAEC}" type="presOf" srcId="{D96F2587-46E3-4E57-8683-A925502A4CF7}" destId="{9CF68B8A-B5CC-4D4B-A74D-59A5095C521E}" srcOrd="0" destOrd="0" presId="urn:microsoft.com/office/officeart/2005/8/layout/hList7"/>
    <dgm:cxn modelId="{08A0934A-9FC6-4DA6-8E5C-6651A1B050C3}" srcId="{596045D8-B235-427A-B655-325A6BFB2066}" destId="{BF2A420D-30DB-493D-BF49-8CE290DDD63A}" srcOrd="2" destOrd="0" parTransId="{03451991-46AA-45BC-93B9-275560C0B9C5}" sibTransId="{E290FAE5-7E3F-4F41-8DFF-C230289C3AA1}"/>
    <dgm:cxn modelId="{6F49E3F9-A0AC-451E-AF99-4D7BD1FE44A5}" type="presOf" srcId="{BF2A420D-30DB-493D-BF49-8CE290DDD63A}" destId="{3CD9C9F8-924F-481D-9CE5-F7E71E97560F}" srcOrd="0" destOrd="0" presId="urn:microsoft.com/office/officeart/2005/8/layout/hList7"/>
    <dgm:cxn modelId="{20BF93C2-6DF4-47F3-91FE-94A6C9B2CF26}" type="presOf" srcId="{596045D8-B235-427A-B655-325A6BFB2066}" destId="{3E98ACD9-D0BC-42FF-80C0-9F562BCBE739}" srcOrd="0" destOrd="0" presId="urn:microsoft.com/office/officeart/2005/8/layout/hList7"/>
    <dgm:cxn modelId="{5E9B74AE-79C6-4232-AB03-C23BC23CFF38}" type="presOf" srcId="{68AD640F-56A2-405D-872E-72046D8DBB7D}" destId="{03079585-69F8-4319-BC8A-A60CE17EEE9A}" srcOrd="0" destOrd="0" presId="urn:microsoft.com/office/officeart/2005/8/layout/hList7"/>
    <dgm:cxn modelId="{B3CB78C9-E243-4D86-B5C9-4837341F0C14}" srcId="{596045D8-B235-427A-B655-325A6BFB2066}" destId="{87CBC53C-34C8-4C36-B1B3-9EBE22193F7B}" srcOrd="0" destOrd="0" parTransId="{CD8CF5F3-5C1E-4302-9C22-4E557EA075EB}" sibTransId="{D96F2587-46E3-4E57-8683-A925502A4CF7}"/>
    <dgm:cxn modelId="{18429B61-2E28-44D6-A881-06DC19F50289}" type="presOf" srcId="{87CBC53C-34C8-4C36-B1B3-9EBE22193F7B}" destId="{F16EA8FE-3592-4A99-BA1C-9714B174F8E2}" srcOrd="1" destOrd="0" presId="urn:microsoft.com/office/officeart/2005/8/layout/hList7"/>
    <dgm:cxn modelId="{D8D4A2F8-68FE-4857-A57A-F9DDE70AAE2C}" type="presOf" srcId="{68AD640F-56A2-405D-872E-72046D8DBB7D}" destId="{3BAF8753-F787-438C-9656-A55B9D0793CD}" srcOrd="1" destOrd="0" presId="urn:microsoft.com/office/officeart/2005/8/layout/hList7"/>
    <dgm:cxn modelId="{ECB956C2-4B77-4344-98DA-4D5986F641BA}" type="presOf" srcId="{BF2A420D-30DB-493D-BF49-8CE290DDD63A}" destId="{562081E5-8B3A-47F1-8D16-E87FB5D3F8E9}" srcOrd="1" destOrd="0" presId="urn:microsoft.com/office/officeart/2005/8/layout/hList7"/>
    <dgm:cxn modelId="{E3237209-87B4-4EE8-804D-67E5746D8BCB}" type="presOf" srcId="{1024270F-B3F5-49BD-961E-E564691D732A}" destId="{277BA3EF-C1A6-4009-8994-6DA4F8B52430}" srcOrd="0" destOrd="0" presId="urn:microsoft.com/office/officeart/2005/8/layout/hList7"/>
    <dgm:cxn modelId="{F86BF3C0-2BF8-41D8-AF9F-E4B5BB346F9D}" srcId="{596045D8-B235-427A-B655-325A6BFB2066}" destId="{68AD640F-56A2-405D-872E-72046D8DBB7D}" srcOrd="1" destOrd="0" parTransId="{C68931DA-21AE-484D-91AE-352DB6CD0F4E}" sibTransId="{1024270F-B3F5-49BD-961E-E564691D732A}"/>
    <dgm:cxn modelId="{76E73049-E0F4-48D5-B549-084DA8D63B50}" type="presParOf" srcId="{3E98ACD9-D0BC-42FF-80C0-9F562BCBE739}" destId="{26165ECE-9316-4CB2-B1F8-0D37FE05FD7E}" srcOrd="0" destOrd="0" presId="urn:microsoft.com/office/officeart/2005/8/layout/hList7"/>
    <dgm:cxn modelId="{48CE23D2-F9D9-440F-B47F-6C8E1CE8790D}" type="presParOf" srcId="{3E98ACD9-D0BC-42FF-80C0-9F562BCBE739}" destId="{7773B4CC-BB04-44ED-9AB9-9FF475D96AD3}" srcOrd="1" destOrd="0" presId="urn:microsoft.com/office/officeart/2005/8/layout/hList7"/>
    <dgm:cxn modelId="{6D7382D5-7F8C-49C3-AA0B-5710E9DC1C51}" type="presParOf" srcId="{7773B4CC-BB04-44ED-9AB9-9FF475D96AD3}" destId="{D2154134-F581-473E-A411-7CBA88D657B6}" srcOrd="0" destOrd="0" presId="urn:microsoft.com/office/officeart/2005/8/layout/hList7"/>
    <dgm:cxn modelId="{D2F529DB-1445-471D-ABBA-2F3D5F121DA9}" type="presParOf" srcId="{D2154134-F581-473E-A411-7CBA88D657B6}" destId="{13EEC1F8-D60A-4EF6-A558-C3EEC8DBD5C0}" srcOrd="0" destOrd="0" presId="urn:microsoft.com/office/officeart/2005/8/layout/hList7"/>
    <dgm:cxn modelId="{D4B3A495-CCF2-4185-8471-03B03187BF5F}" type="presParOf" srcId="{D2154134-F581-473E-A411-7CBA88D657B6}" destId="{F16EA8FE-3592-4A99-BA1C-9714B174F8E2}" srcOrd="1" destOrd="0" presId="urn:microsoft.com/office/officeart/2005/8/layout/hList7"/>
    <dgm:cxn modelId="{695C712E-9713-4C71-9F07-BB3B85D8EB42}" type="presParOf" srcId="{D2154134-F581-473E-A411-7CBA88D657B6}" destId="{0F7C9EC3-7132-4E58-AEE9-E9430C1258F4}" srcOrd="2" destOrd="0" presId="urn:microsoft.com/office/officeart/2005/8/layout/hList7"/>
    <dgm:cxn modelId="{C3DAFA23-A456-4CB5-8596-76C4339174A4}" type="presParOf" srcId="{D2154134-F581-473E-A411-7CBA88D657B6}" destId="{E4FB0166-8C93-4ACC-A155-DD9456EFDC25}" srcOrd="3" destOrd="0" presId="urn:microsoft.com/office/officeart/2005/8/layout/hList7"/>
    <dgm:cxn modelId="{CD209044-7442-46E5-A987-E2A0D61B8E23}" type="presParOf" srcId="{7773B4CC-BB04-44ED-9AB9-9FF475D96AD3}" destId="{9CF68B8A-B5CC-4D4B-A74D-59A5095C521E}" srcOrd="1" destOrd="0" presId="urn:microsoft.com/office/officeart/2005/8/layout/hList7"/>
    <dgm:cxn modelId="{EDF87A11-0509-4D17-BFE8-8C19BDA82ABC}" type="presParOf" srcId="{7773B4CC-BB04-44ED-9AB9-9FF475D96AD3}" destId="{C0D2D000-D192-4857-8CD0-0F4A169AD1B8}" srcOrd="2" destOrd="0" presId="urn:microsoft.com/office/officeart/2005/8/layout/hList7"/>
    <dgm:cxn modelId="{F0FA9785-9518-4AA7-A391-78DF4D9C9853}" type="presParOf" srcId="{C0D2D000-D192-4857-8CD0-0F4A169AD1B8}" destId="{03079585-69F8-4319-BC8A-A60CE17EEE9A}" srcOrd="0" destOrd="0" presId="urn:microsoft.com/office/officeart/2005/8/layout/hList7"/>
    <dgm:cxn modelId="{F3A5E696-777A-40FA-9CEF-568037F7F0DE}" type="presParOf" srcId="{C0D2D000-D192-4857-8CD0-0F4A169AD1B8}" destId="{3BAF8753-F787-438C-9656-A55B9D0793CD}" srcOrd="1" destOrd="0" presId="urn:microsoft.com/office/officeart/2005/8/layout/hList7"/>
    <dgm:cxn modelId="{56BB51B7-BBBB-442D-A49A-801798EEF07D}" type="presParOf" srcId="{C0D2D000-D192-4857-8CD0-0F4A169AD1B8}" destId="{808F6FCF-2888-4E97-868E-74A7D63A25EF}" srcOrd="2" destOrd="0" presId="urn:microsoft.com/office/officeart/2005/8/layout/hList7"/>
    <dgm:cxn modelId="{7A04D9B6-B257-4531-B4F7-6500A3645AD4}" type="presParOf" srcId="{C0D2D000-D192-4857-8CD0-0F4A169AD1B8}" destId="{7E317F68-6C53-4112-B315-D473F751A509}" srcOrd="3" destOrd="0" presId="urn:microsoft.com/office/officeart/2005/8/layout/hList7"/>
    <dgm:cxn modelId="{C234960B-E031-49E9-86F9-EF4AD602FB73}" type="presParOf" srcId="{7773B4CC-BB04-44ED-9AB9-9FF475D96AD3}" destId="{277BA3EF-C1A6-4009-8994-6DA4F8B52430}" srcOrd="3" destOrd="0" presId="urn:microsoft.com/office/officeart/2005/8/layout/hList7"/>
    <dgm:cxn modelId="{ACD67E43-9893-4A0D-8094-18603471D047}" type="presParOf" srcId="{7773B4CC-BB04-44ED-9AB9-9FF475D96AD3}" destId="{18E47FC3-3628-4556-9966-E313E951660F}" srcOrd="4" destOrd="0" presId="urn:microsoft.com/office/officeart/2005/8/layout/hList7"/>
    <dgm:cxn modelId="{8A9F5646-2C28-4534-9495-598DDAE1FBA5}" type="presParOf" srcId="{18E47FC3-3628-4556-9966-E313E951660F}" destId="{3CD9C9F8-924F-481D-9CE5-F7E71E97560F}" srcOrd="0" destOrd="0" presId="urn:microsoft.com/office/officeart/2005/8/layout/hList7"/>
    <dgm:cxn modelId="{55D6B484-613D-4B8D-BCD7-6B7BE9B21E0E}" type="presParOf" srcId="{18E47FC3-3628-4556-9966-E313E951660F}" destId="{562081E5-8B3A-47F1-8D16-E87FB5D3F8E9}" srcOrd="1" destOrd="0" presId="urn:microsoft.com/office/officeart/2005/8/layout/hList7"/>
    <dgm:cxn modelId="{20A23EFD-8AB0-4EDD-AE41-521D58355E0F}" type="presParOf" srcId="{18E47FC3-3628-4556-9966-E313E951660F}" destId="{FA6C4174-B5D7-4802-9DB8-95867CB83D49}" srcOrd="2" destOrd="0" presId="urn:microsoft.com/office/officeart/2005/8/layout/hList7"/>
    <dgm:cxn modelId="{C7B2A57D-E5F5-48D0-8F54-F84FFC44E909}" type="presParOf" srcId="{18E47FC3-3628-4556-9966-E313E951660F}" destId="{C4DA41F6-5912-4E4E-BD83-24ED3EDDFC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045D8-B235-427A-B655-325A6BFB206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7CBC53C-34C8-4C36-B1B3-9EBE22193F7B}">
      <dgm:prSet phldrT="[Texte]" custT="1"/>
      <dgm:spPr/>
      <dgm:t>
        <a:bodyPr/>
        <a:lstStyle/>
        <a:p>
          <a:r>
            <a:rPr lang="fr-FR" sz="2000" dirty="0" smtClean="0"/>
            <a:t>Implanter des haies</a:t>
          </a:r>
          <a:r>
            <a:rPr lang="fr-FR" sz="2900" dirty="0" smtClean="0"/>
            <a:t> </a:t>
          </a:r>
          <a:endParaRPr lang="fr-FR" sz="2900" dirty="0"/>
        </a:p>
      </dgm:t>
    </dgm:pt>
    <dgm:pt modelId="{CD8CF5F3-5C1E-4302-9C22-4E557EA075EB}" type="parTrans" cxnId="{B3CB78C9-E243-4D86-B5C9-4837341F0C14}">
      <dgm:prSet/>
      <dgm:spPr/>
      <dgm:t>
        <a:bodyPr/>
        <a:lstStyle/>
        <a:p>
          <a:endParaRPr lang="fr-FR"/>
        </a:p>
      </dgm:t>
    </dgm:pt>
    <dgm:pt modelId="{D96F2587-46E3-4E57-8683-A925502A4CF7}" type="sibTrans" cxnId="{B3CB78C9-E243-4D86-B5C9-4837341F0C14}">
      <dgm:prSet/>
      <dgm:spPr/>
      <dgm:t>
        <a:bodyPr/>
        <a:lstStyle/>
        <a:p>
          <a:endParaRPr lang="fr-FR"/>
        </a:p>
      </dgm:t>
    </dgm:pt>
    <dgm:pt modelId="{3E98ACD9-D0BC-42FF-80C0-9F562BCBE739}" type="pres">
      <dgm:prSet presAssocID="{596045D8-B235-427A-B655-325A6BFB2066}" presName="Name0" presStyleCnt="0">
        <dgm:presLayoutVars>
          <dgm:dir/>
          <dgm:resizeHandles val="exact"/>
        </dgm:presLayoutVars>
      </dgm:prSet>
      <dgm:spPr/>
    </dgm:pt>
    <dgm:pt modelId="{26165ECE-9316-4CB2-B1F8-0D37FE05FD7E}" type="pres">
      <dgm:prSet presAssocID="{596045D8-B235-427A-B655-325A6BFB2066}" presName="fgShape" presStyleLbl="fgShp" presStyleIdx="0" presStyleCnt="1" custScaleY="26505"/>
      <dgm:spPr/>
    </dgm:pt>
    <dgm:pt modelId="{7773B4CC-BB04-44ED-9AB9-9FF475D96AD3}" type="pres">
      <dgm:prSet presAssocID="{596045D8-B235-427A-B655-325A6BFB2066}" presName="linComp" presStyleCnt="0"/>
      <dgm:spPr/>
    </dgm:pt>
    <dgm:pt modelId="{D2154134-F581-473E-A411-7CBA88D657B6}" type="pres">
      <dgm:prSet presAssocID="{87CBC53C-34C8-4C36-B1B3-9EBE22193F7B}" presName="compNode" presStyleCnt="0"/>
      <dgm:spPr/>
    </dgm:pt>
    <dgm:pt modelId="{13EEC1F8-D60A-4EF6-A558-C3EEC8DBD5C0}" type="pres">
      <dgm:prSet presAssocID="{87CBC53C-34C8-4C36-B1B3-9EBE22193F7B}" presName="bkgdShape" presStyleLbl="node1" presStyleIdx="0" presStyleCnt="1" custLinFactX="8608" custLinFactNeighborX="100000" custLinFactNeighborY="-40636"/>
      <dgm:spPr/>
      <dgm:t>
        <a:bodyPr/>
        <a:lstStyle/>
        <a:p>
          <a:endParaRPr lang="fr-FR"/>
        </a:p>
      </dgm:t>
    </dgm:pt>
    <dgm:pt modelId="{F16EA8FE-3592-4A99-BA1C-9714B174F8E2}" type="pres">
      <dgm:prSet presAssocID="{87CBC53C-34C8-4C36-B1B3-9EBE22193F7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7C9EC3-7132-4E58-AEE9-E9430C1258F4}" type="pres">
      <dgm:prSet presAssocID="{87CBC53C-34C8-4C36-B1B3-9EBE22193F7B}" presName="invisiNode" presStyleLbl="node1" presStyleIdx="0" presStyleCnt="1"/>
      <dgm:spPr/>
    </dgm:pt>
    <dgm:pt modelId="{E4FB0166-8C93-4ACC-A155-DD9456EFDC25}" type="pres">
      <dgm:prSet presAssocID="{87CBC53C-34C8-4C36-B1B3-9EBE22193F7B}" presName="imagNode" presStyleLbl="fg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30E577A-1B0B-4D5F-9121-608E0BD64FC8}" type="presOf" srcId="{87CBC53C-34C8-4C36-B1B3-9EBE22193F7B}" destId="{13EEC1F8-D60A-4EF6-A558-C3EEC8DBD5C0}" srcOrd="0" destOrd="0" presId="urn:microsoft.com/office/officeart/2005/8/layout/hList7"/>
    <dgm:cxn modelId="{ECDB082D-3191-4EFC-BBC3-32A2507CDF6A}" type="presOf" srcId="{596045D8-B235-427A-B655-325A6BFB2066}" destId="{3E98ACD9-D0BC-42FF-80C0-9F562BCBE739}" srcOrd="0" destOrd="0" presId="urn:microsoft.com/office/officeart/2005/8/layout/hList7"/>
    <dgm:cxn modelId="{633F3A1F-4384-4394-898A-0AA9C587CAD2}" type="presOf" srcId="{87CBC53C-34C8-4C36-B1B3-9EBE22193F7B}" destId="{F16EA8FE-3592-4A99-BA1C-9714B174F8E2}" srcOrd="1" destOrd="0" presId="urn:microsoft.com/office/officeart/2005/8/layout/hList7"/>
    <dgm:cxn modelId="{B3CB78C9-E243-4D86-B5C9-4837341F0C14}" srcId="{596045D8-B235-427A-B655-325A6BFB2066}" destId="{87CBC53C-34C8-4C36-B1B3-9EBE22193F7B}" srcOrd="0" destOrd="0" parTransId="{CD8CF5F3-5C1E-4302-9C22-4E557EA075EB}" sibTransId="{D96F2587-46E3-4E57-8683-A925502A4CF7}"/>
    <dgm:cxn modelId="{651FBF4F-6062-438A-BF3B-641FA9A23F22}" type="presParOf" srcId="{3E98ACD9-D0BC-42FF-80C0-9F562BCBE739}" destId="{26165ECE-9316-4CB2-B1F8-0D37FE05FD7E}" srcOrd="0" destOrd="0" presId="urn:microsoft.com/office/officeart/2005/8/layout/hList7"/>
    <dgm:cxn modelId="{E2E22CA7-8134-422B-B085-B8BF5D2D4D96}" type="presParOf" srcId="{3E98ACD9-D0BC-42FF-80C0-9F562BCBE739}" destId="{7773B4CC-BB04-44ED-9AB9-9FF475D96AD3}" srcOrd="1" destOrd="0" presId="urn:microsoft.com/office/officeart/2005/8/layout/hList7"/>
    <dgm:cxn modelId="{6B7232F9-2CE8-4DFF-AAB3-4FC62A2B1F93}" type="presParOf" srcId="{7773B4CC-BB04-44ED-9AB9-9FF475D96AD3}" destId="{D2154134-F581-473E-A411-7CBA88D657B6}" srcOrd="0" destOrd="0" presId="urn:microsoft.com/office/officeart/2005/8/layout/hList7"/>
    <dgm:cxn modelId="{20058F8A-28D9-4950-9EC0-741E19894DE4}" type="presParOf" srcId="{D2154134-F581-473E-A411-7CBA88D657B6}" destId="{13EEC1F8-D60A-4EF6-A558-C3EEC8DBD5C0}" srcOrd="0" destOrd="0" presId="urn:microsoft.com/office/officeart/2005/8/layout/hList7"/>
    <dgm:cxn modelId="{96A3B739-0953-40E1-965C-FF64FFB34022}" type="presParOf" srcId="{D2154134-F581-473E-A411-7CBA88D657B6}" destId="{F16EA8FE-3592-4A99-BA1C-9714B174F8E2}" srcOrd="1" destOrd="0" presId="urn:microsoft.com/office/officeart/2005/8/layout/hList7"/>
    <dgm:cxn modelId="{879943C5-8881-493B-B6EB-B78FD9DC1D5C}" type="presParOf" srcId="{D2154134-F581-473E-A411-7CBA88D657B6}" destId="{0F7C9EC3-7132-4E58-AEE9-E9430C1258F4}" srcOrd="2" destOrd="0" presId="urn:microsoft.com/office/officeart/2005/8/layout/hList7"/>
    <dgm:cxn modelId="{2426B10A-2A16-412D-B46D-CFF12119FFE8}" type="presParOf" srcId="{D2154134-F581-473E-A411-7CBA88D657B6}" destId="{E4FB0166-8C93-4ACC-A155-DD9456EFDC2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61936-9661-4FB6-A403-8F2437774F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DABB40E-8659-4775-B056-84C49BCCFA8A}">
      <dgm:prSet phldrT="[Texte]" custT="1"/>
      <dgm:spPr/>
      <dgm:t>
        <a:bodyPr/>
        <a:lstStyle/>
        <a:p>
          <a:endParaRPr lang="fr-FR" sz="2000" b="1" dirty="0">
            <a:solidFill>
              <a:schemeClr val="tx1"/>
            </a:solidFill>
          </a:endParaRPr>
        </a:p>
        <a:p>
          <a:r>
            <a:rPr lang="fr-FR" sz="2000" b="1" dirty="0">
              <a:solidFill>
                <a:schemeClr val="tx1"/>
              </a:solidFill>
            </a:rPr>
            <a:t>Agriculteurs / organisations de producteurs</a:t>
          </a:r>
        </a:p>
      </dgm:t>
    </dgm:pt>
    <dgm:pt modelId="{88F5A785-B414-4A68-BEBC-029E4CD617CE}" type="parTrans" cxnId="{1CA4FC15-934D-4915-899B-2D9C51E193FD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FD166D90-0065-474A-9BFC-5DBFA79C04E9}" type="sibTrans" cxnId="{1CA4FC15-934D-4915-899B-2D9C51E193FD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1DB3DB11-C004-49D7-9DCD-10609EE22434}">
      <dgm:prSet phldrT="[Texte]" custT="1"/>
      <dgm:spPr/>
      <dgm:t>
        <a:bodyPr/>
        <a:lstStyle/>
        <a:p>
          <a:endParaRPr lang="fr-FR" sz="2400" b="1" dirty="0">
            <a:solidFill>
              <a:schemeClr val="tx1"/>
            </a:solidFill>
          </a:endParaRPr>
        </a:p>
        <a:p>
          <a:r>
            <a:rPr lang="fr-FR" sz="2000" b="1" dirty="0">
              <a:solidFill>
                <a:schemeClr val="tx1"/>
              </a:solidFill>
            </a:rPr>
            <a:t>Organisations de conseil</a:t>
          </a:r>
        </a:p>
        <a:p>
          <a:r>
            <a:rPr lang="fr-FR" sz="2000" b="1" dirty="0" smtClean="0">
              <a:solidFill>
                <a:schemeClr val="tx1"/>
              </a:solidFill>
            </a:rPr>
            <a:t>existantes</a:t>
          </a:r>
          <a:endParaRPr lang="fr-FR" sz="2000" b="1" dirty="0">
            <a:solidFill>
              <a:schemeClr val="tx1"/>
            </a:solidFill>
          </a:endParaRPr>
        </a:p>
      </dgm:t>
    </dgm:pt>
    <dgm:pt modelId="{BDB77490-B38A-4923-AF38-2FAF64B16B26}" type="parTrans" cxnId="{12B1440C-C1A5-4936-8D95-65F81D281127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F21B6DD2-F96C-40F8-9087-CB4EBB96E879}" type="sibTrans" cxnId="{12B1440C-C1A5-4936-8D95-65F81D281127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CB775EC2-3B8F-49B2-90A2-1E0A15CBA45C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Acheteurs </a:t>
          </a:r>
          <a:r>
            <a:rPr lang="fr-FR" sz="2000" b="1" dirty="0">
              <a:solidFill>
                <a:schemeClr val="tx1"/>
              </a:solidFill>
            </a:rPr>
            <a:t>(privés / territoriaux)</a:t>
          </a:r>
        </a:p>
      </dgm:t>
    </dgm:pt>
    <dgm:pt modelId="{CB45625C-1218-4B8F-8517-0AF54ADAF961}" type="parTrans" cxnId="{629AAB63-888C-4258-82AC-DB0B9810DB87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33489904-B4B1-4F7B-A859-BC150EDDF74A}" type="sibTrans" cxnId="{629AAB63-888C-4258-82AC-DB0B9810DB87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AEC2655E-9770-4463-BA42-1F6F82266CDF}">
      <dgm:prSet phldrT="[Texte]" custT="1"/>
      <dgm:spPr/>
      <dgm:t>
        <a:bodyPr/>
        <a:lstStyle/>
        <a:p>
          <a:r>
            <a:rPr lang="fr-FR" sz="2400" b="1">
              <a:solidFill>
                <a:schemeClr val="tx1"/>
              </a:solidFill>
            </a:rPr>
            <a:t>DGEC</a:t>
          </a:r>
          <a:endParaRPr lang="fr-FR" sz="2400" b="1" dirty="0">
            <a:solidFill>
              <a:schemeClr val="tx1"/>
            </a:solidFill>
          </a:endParaRPr>
        </a:p>
      </dgm:t>
    </dgm:pt>
    <dgm:pt modelId="{23134D0E-4421-48FD-9F50-E4BF7C5AA740}" type="parTrans" cxnId="{A5B0AA01-529D-4CE6-BB2B-7CD6DB4C67D5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7C863C7F-F91E-464C-B481-80A9075F0A76}" type="sibTrans" cxnId="{A5B0AA01-529D-4CE6-BB2B-7CD6DB4C67D5}">
      <dgm:prSet/>
      <dgm:spPr/>
      <dgm:t>
        <a:bodyPr/>
        <a:lstStyle/>
        <a:p>
          <a:endParaRPr lang="fr-FR" sz="1100" b="1">
            <a:solidFill>
              <a:schemeClr val="tx1"/>
            </a:solidFill>
          </a:endParaRPr>
        </a:p>
      </dgm:t>
    </dgm:pt>
    <dgm:pt modelId="{0ABDDD27-9771-4A6A-AE96-D54AE09C502A}" type="pres">
      <dgm:prSet presAssocID="{1CF61936-9661-4FB6-A403-8F2437774F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3D562C-625B-456B-8530-816CC8B49CF7}" type="pres">
      <dgm:prSet presAssocID="{8DABB40E-8659-4775-B056-84C49BCCFA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DF9AD-EF42-41D4-B0C7-5035D32542BD}" type="pres">
      <dgm:prSet presAssocID="{FD166D90-0065-474A-9BFC-5DBFA79C04E9}" presName="sibTrans" presStyleCnt="0"/>
      <dgm:spPr/>
      <dgm:t>
        <a:bodyPr/>
        <a:lstStyle/>
        <a:p>
          <a:endParaRPr lang="fr-FR"/>
        </a:p>
      </dgm:t>
    </dgm:pt>
    <dgm:pt modelId="{84D1B234-E743-4540-A708-2ECEEF1A2306}" type="pres">
      <dgm:prSet presAssocID="{1DB3DB11-C004-49D7-9DCD-10609EE224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01AE3-E0EE-4CF6-A347-0747AC42DBF0}" type="pres">
      <dgm:prSet presAssocID="{F21B6DD2-F96C-40F8-9087-CB4EBB96E879}" presName="sibTrans" presStyleCnt="0"/>
      <dgm:spPr/>
      <dgm:t>
        <a:bodyPr/>
        <a:lstStyle/>
        <a:p>
          <a:endParaRPr lang="fr-FR"/>
        </a:p>
      </dgm:t>
    </dgm:pt>
    <dgm:pt modelId="{72431D98-9F88-4049-9369-17BFA592B880}" type="pres">
      <dgm:prSet presAssocID="{CB775EC2-3B8F-49B2-90A2-1E0A15CBA4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AD1F75-9D14-467B-9D37-F6957080E602}" type="pres">
      <dgm:prSet presAssocID="{33489904-B4B1-4F7B-A859-BC150EDDF74A}" presName="sibTrans" presStyleCnt="0"/>
      <dgm:spPr/>
      <dgm:t>
        <a:bodyPr/>
        <a:lstStyle/>
        <a:p>
          <a:endParaRPr lang="fr-FR"/>
        </a:p>
      </dgm:t>
    </dgm:pt>
    <dgm:pt modelId="{8A8F1367-5875-4DD4-8388-E4CF03E6C0EB}" type="pres">
      <dgm:prSet presAssocID="{AEC2655E-9770-4463-BA42-1F6F82266C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802E7B-C1AB-4EFB-A2BD-344F5B787AB8}" type="presOf" srcId="{8DABB40E-8659-4775-B056-84C49BCCFA8A}" destId="{AE3D562C-625B-456B-8530-816CC8B49CF7}" srcOrd="0" destOrd="0" presId="urn:microsoft.com/office/officeart/2005/8/layout/default"/>
    <dgm:cxn modelId="{A5B0AA01-529D-4CE6-BB2B-7CD6DB4C67D5}" srcId="{1CF61936-9661-4FB6-A403-8F2437774F0C}" destId="{AEC2655E-9770-4463-BA42-1F6F82266CDF}" srcOrd="3" destOrd="0" parTransId="{23134D0E-4421-48FD-9F50-E4BF7C5AA740}" sibTransId="{7C863C7F-F91E-464C-B481-80A9075F0A76}"/>
    <dgm:cxn modelId="{629AAB63-888C-4258-82AC-DB0B9810DB87}" srcId="{1CF61936-9661-4FB6-A403-8F2437774F0C}" destId="{CB775EC2-3B8F-49B2-90A2-1E0A15CBA45C}" srcOrd="2" destOrd="0" parTransId="{CB45625C-1218-4B8F-8517-0AF54ADAF961}" sibTransId="{33489904-B4B1-4F7B-A859-BC150EDDF74A}"/>
    <dgm:cxn modelId="{3CFA9C9A-37F6-4358-BFBF-34DAD784AA0D}" type="presOf" srcId="{1DB3DB11-C004-49D7-9DCD-10609EE22434}" destId="{84D1B234-E743-4540-A708-2ECEEF1A2306}" srcOrd="0" destOrd="0" presId="urn:microsoft.com/office/officeart/2005/8/layout/default"/>
    <dgm:cxn modelId="{1DDCDA9F-FF9B-4720-93B2-3B76479218C3}" type="presOf" srcId="{AEC2655E-9770-4463-BA42-1F6F82266CDF}" destId="{8A8F1367-5875-4DD4-8388-E4CF03E6C0EB}" srcOrd="0" destOrd="0" presId="urn:microsoft.com/office/officeart/2005/8/layout/default"/>
    <dgm:cxn modelId="{507CC5BD-D4D3-46EC-9149-7A2FB8B9369F}" type="presOf" srcId="{1CF61936-9661-4FB6-A403-8F2437774F0C}" destId="{0ABDDD27-9771-4A6A-AE96-D54AE09C502A}" srcOrd="0" destOrd="0" presId="urn:microsoft.com/office/officeart/2005/8/layout/default"/>
    <dgm:cxn modelId="{12B1440C-C1A5-4936-8D95-65F81D281127}" srcId="{1CF61936-9661-4FB6-A403-8F2437774F0C}" destId="{1DB3DB11-C004-49D7-9DCD-10609EE22434}" srcOrd="1" destOrd="0" parTransId="{BDB77490-B38A-4923-AF38-2FAF64B16B26}" sibTransId="{F21B6DD2-F96C-40F8-9087-CB4EBB96E879}"/>
    <dgm:cxn modelId="{86095563-D762-460C-9F39-AC675F494BCD}" type="presOf" srcId="{CB775EC2-3B8F-49B2-90A2-1E0A15CBA45C}" destId="{72431D98-9F88-4049-9369-17BFA592B880}" srcOrd="0" destOrd="0" presId="urn:microsoft.com/office/officeart/2005/8/layout/default"/>
    <dgm:cxn modelId="{1CA4FC15-934D-4915-899B-2D9C51E193FD}" srcId="{1CF61936-9661-4FB6-A403-8F2437774F0C}" destId="{8DABB40E-8659-4775-B056-84C49BCCFA8A}" srcOrd="0" destOrd="0" parTransId="{88F5A785-B414-4A68-BEBC-029E4CD617CE}" sibTransId="{FD166D90-0065-474A-9BFC-5DBFA79C04E9}"/>
    <dgm:cxn modelId="{58BF1128-76AC-4D13-9CF6-889DDB6B0EDB}" type="presParOf" srcId="{0ABDDD27-9771-4A6A-AE96-D54AE09C502A}" destId="{AE3D562C-625B-456B-8530-816CC8B49CF7}" srcOrd="0" destOrd="0" presId="urn:microsoft.com/office/officeart/2005/8/layout/default"/>
    <dgm:cxn modelId="{B2B5AAF1-5040-4545-83D9-41DEF955768C}" type="presParOf" srcId="{0ABDDD27-9771-4A6A-AE96-D54AE09C502A}" destId="{578DF9AD-EF42-41D4-B0C7-5035D32542BD}" srcOrd="1" destOrd="0" presId="urn:microsoft.com/office/officeart/2005/8/layout/default"/>
    <dgm:cxn modelId="{C04ED294-532C-4D82-9DBB-787CCE426376}" type="presParOf" srcId="{0ABDDD27-9771-4A6A-AE96-D54AE09C502A}" destId="{84D1B234-E743-4540-A708-2ECEEF1A2306}" srcOrd="2" destOrd="0" presId="urn:microsoft.com/office/officeart/2005/8/layout/default"/>
    <dgm:cxn modelId="{87D9B22E-5860-4945-AF6D-557ADB214A89}" type="presParOf" srcId="{0ABDDD27-9771-4A6A-AE96-D54AE09C502A}" destId="{5A601AE3-E0EE-4CF6-A347-0747AC42DBF0}" srcOrd="3" destOrd="0" presId="urn:microsoft.com/office/officeart/2005/8/layout/default"/>
    <dgm:cxn modelId="{941620E7-4C9A-48B1-8BA9-8A38E036D98D}" type="presParOf" srcId="{0ABDDD27-9771-4A6A-AE96-D54AE09C502A}" destId="{72431D98-9F88-4049-9369-17BFA592B880}" srcOrd="4" destOrd="0" presId="urn:microsoft.com/office/officeart/2005/8/layout/default"/>
    <dgm:cxn modelId="{15B3B32F-CC5B-4B74-BFC7-DC57071189B4}" type="presParOf" srcId="{0ABDDD27-9771-4A6A-AE96-D54AE09C502A}" destId="{7AAD1F75-9D14-467B-9D37-F6957080E602}" srcOrd="5" destOrd="0" presId="urn:microsoft.com/office/officeart/2005/8/layout/default"/>
    <dgm:cxn modelId="{F1BE1BE1-176D-4EA6-B7CA-BFC2EA1E782F}" type="presParOf" srcId="{0ABDDD27-9771-4A6A-AE96-D54AE09C502A}" destId="{8A8F1367-5875-4DD4-8388-E4CF03E6C0E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B1394-1B47-4C35-8BAD-D4CB159F5134}">
      <dsp:nvSpPr>
        <dsp:cNvPr id="0" name=""/>
        <dsp:cNvSpPr/>
      </dsp:nvSpPr>
      <dsp:spPr>
        <a:xfrm>
          <a:off x="3943350" y="998523"/>
          <a:ext cx="1112484" cy="38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75"/>
              </a:lnTo>
              <a:lnTo>
                <a:pt x="1112484" y="193075"/>
              </a:lnTo>
              <a:lnTo>
                <a:pt x="1112484" y="38615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F970F-AF68-4FC0-80BC-6A33D6C1D882}">
      <dsp:nvSpPr>
        <dsp:cNvPr id="0" name=""/>
        <dsp:cNvSpPr/>
      </dsp:nvSpPr>
      <dsp:spPr>
        <a:xfrm>
          <a:off x="2095337" y="2304084"/>
          <a:ext cx="95213" cy="1755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390"/>
              </a:lnTo>
              <a:lnTo>
                <a:pt x="95213" y="175539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D137C-9118-4D02-8181-6ABFC9FA84BB}">
      <dsp:nvSpPr>
        <dsp:cNvPr id="0" name=""/>
        <dsp:cNvSpPr/>
      </dsp:nvSpPr>
      <dsp:spPr>
        <a:xfrm>
          <a:off x="2095337" y="2304084"/>
          <a:ext cx="108968" cy="729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790"/>
              </a:lnTo>
              <a:lnTo>
                <a:pt x="108968" y="72979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660E5-37E0-4C4C-9E30-75E1C4DA68C8}">
      <dsp:nvSpPr>
        <dsp:cNvPr id="0" name=""/>
        <dsp:cNvSpPr/>
      </dsp:nvSpPr>
      <dsp:spPr>
        <a:xfrm>
          <a:off x="2830865" y="998523"/>
          <a:ext cx="1112484" cy="386151"/>
        </a:xfrm>
        <a:custGeom>
          <a:avLst/>
          <a:gdLst/>
          <a:ahLst/>
          <a:cxnLst/>
          <a:rect l="0" t="0" r="0" b="0"/>
          <a:pathLst>
            <a:path>
              <a:moveTo>
                <a:pt x="1112484" y="0"/>
              </a:moveTo>
              <a:lnTo>
                <a:pt x="1112484" y="193075"/>
              </a:lnTo>
              <a:lnTo>
                <a:pt x="0" y="193075"/>
              </a:lnTo>
              <a:lnTo>
                <a:pt x="0" y="38615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FFCDF-903D-44D2-AEA7-B3FE203B491E}">
      <dsp:nvSpPr>
        <dsp:cNvPr id="0" name=""/>
        <dsp:cNvSpPr/>
      </dsp:nvSpPr>
      <dsp:spPr>
        <a:xfrm>
          <a:off x="2913694" y="155"/>
          <a:ext cx="2059310" cy="998367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Scénarios de référence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CARBON AGRI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913694" y="155"/>
        <a:ext cx="2059310" cy="998367"/>
      </dsp:txXfrm>
    </dsp:sp>
    <dsp:sp modelId="{35E1F9D4-96AD-43C1-AACD-DE06EC373291}">
      <dsp:nvSpPr>
        <dsp:cNvPr id="0" name=""/>
        <dsp:cNvSpPr/>
      </dsp:nvSpPr>
      <dsp:spPr>
        <a:xfrm>
          <a:off x="1911456" y="1384675"/>
          <a:ext cx="1838817" cy="9194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Scénario spécifique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1911456" y="1384675"/>
        <a:ext cx="1838817" cy="919408"/>
      </dsp:txXfrm>
    </dsp:sp>
    <dsp:sp modelId="{46527949-4236-4BA5-9717-36C2B934F18C}">
      <dsp:nvSpPr>
        <dsp:cNvPr id="0" name=""/>
        <dsp:cNvSpPr/>
      </dsp:nvSpPr>
      <dsp:spPr>
        <a:xfrm>
          <a:off x="2204306" y="2698243"/>
          <a:ext cx="1618306" cy="67126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Exhaustif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204306" y="2698243"/>
        <a:ext cx="1618306" cy="671260"/>
      </dsp:txXfrm>
    </dsp:sp>
    <dsp:sp modelId="{26C3A09E-708F-493F-AE81-98B7E95365B5}">
      <dsp:nvSpPr>
        <dsp:cNvPr id="0" name=""/>
        <dsp:cNvSpPr/>
      </dsp:nvSpPr>
      <dsp:spPr>
        <a:xfrm>
          <a:off x="2190551" y="3700822"/>
          <a:ext cx="1678656" cy="71730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Echantillonnage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190551" y="3700822"/>
        <a:ext cx="1678656" cy="717304"/>
      </dsp:txXfrm>
    </dsp:sp>
    <dsp:sp modelId="{32050B8E-4B8C-4801-A472-EDDD2FC16C1B}">
      <dsp:nvSpPr>
        <dsp:cNvPr id="0" name=""/>
        <dsp:cNvSpPr/>
      </dsp:nvSpPr>
      <dsp:spPr>
        <a:xfrm>
          <a:off x="4136425" y="1384675"/>
          <a:ext cx="1838817" cy="9194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Scénario générique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136425" y="1384675"/>
        <a:ext cx="1838817" cy="919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557EE-2ED8-4E48-86C3-49663E03BD9E}">
      <dsp:nvSpPr>
        <dsp:cNvPr id="0" name=""/>
        <dsp:cNvSpPr/>
      </dsp:nvSpPr>
      <dsp:spPr>
        <a:xfrm>
          <a:off x="1759" y="426772"/>
          <a:ext cx="1566119" cy="626447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kern="12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1</a:t>
          </a:r>
          <a:endParaRPr lang="fr-FR" sz="1400" b="1" kern="120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14983" y="426772"/>
        <a:ext cx="939672" cy="626447"/>
      </dsp:txXfrm>
    </dsp:sp>
    <dsp:sp modelId="{D66DB8D0-7C61-4B78-A14F-3925586D8949}">
      <dsp:nvSpPr>
        <dsp:cNvPr id="0" name=""/>
        <dsp:cNvSpPr/>
      </dsp:nvSpPr>
      <dsp:spPr>
        <a:xfrm>
          <a:off x="1411267" y="426772"/>
          <a:ext cx="1566119" cy="626447"/>
        </a:xfrm>
        <a:prstGeom prst="chevron">
          <a:avLst/>
        </a:prstGeom>
        <a:solidFill>
          <a:schemeClr val="accent4">
            <a:shade val="50000"/>
            <a:hueOff val="60364"/>
            <a:satOff val="21229"/>
            <a:lumOff val="13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kern="12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2</a:t>
          </a:r>
          <a:endParaRPr lang="fr-FR" sz="1400" b="1" kern="120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24491" y="426772"/>
        <a:ext cx="939672" cy="626447"/>
      </dsp:txXfrm>
    </dsp:sp>
    <dsp:sp modelId="{86D4ABDC-FFDF-47F1-93AE-B99FE41F65C7}">
      <dsp:nvSpPr>
        <dsp:cNvPr id="0" name=""/>
        <dsp:cNvSpPr/>
      </dsp:nvSpPr>
      <dsp:spPr>
        <a:xfrm>
          <a:off x="2820775" y="426772"/>
          <a:ext cx="1566119" cy="626447"/>
        </a:xfrm>
        <a:prstGeom prst="chevron">
          <a:avLst/>
        </a:prstGeom>
        <a:solidFill>
          <a:schemeClr val="accent4">
            <a:shade val="50000"/>
            <a:hueOff val="120729"/>
            <a:satOff val="42458"/>
            <a:lumOff val="27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</a:t>
          </a:r>
          <a:r>
            <a:rPr lang="fr-FR" sz="1400" b="1" kern="120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 3</a:t>
          </a:r>
          <a:endParaRPr lang="fr-FR" sz="1400" b="1" kern="120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133999" y="426772"/>
        <a:ext cx="939672" cy="626447"/>
      </dsp:txXfrm>
    </dsp:sp>
    <dsp:sp modelId="{7A1D1F3C-72D0-40FD-8ACC-907E39EC8EC7}">
      <dsp:nvSpPr>
        <dsp:cNvPr id="0" name=""/>
        <dsp:cNvSpPr/>
      </dsp:nvSpPr>
      <dsp:spPr>
        <a:xfrm>
          <a:off x="4230283" y="426772"/>
          <a:ext cx="1566119" cy="626447"/>
        </a:xfrm>
        <a:prstGeom prst="chevron">
          <a:avLst/>
        </a:prstGeom>
        <a:solidFill>
          <a:schemeClr val="accent4">
            <a:shade val="50000"/>
            <a:hueOff val="120729"/>
            <a:satOff val="42458"/>
            <a:lumOff val="27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 4</a:t>
          </a:r>
          <a:endParaRPr lang="fr-FR" sz="1400" b="1" kern="120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543507" y="426772"/>
        <a:ext cx="939672" cy="626447"/>
      </dsp:txXfrm>
    </dsp:sp>
    <dsp:sp modelId="{56F33B27-FF49-4E23-95A5-BE1E994F6F65}">
      <dsp:nvSpPr>
        <dsp:cNvPr id="0" name=""/>
        <dsp:cNvSpPr/>
      </dsp:nvSpPr>
      <dsp:spPr>
        <a:xfrm>
          <a:off x="5639791" y="426772"/>
          <a:ext cx="1566119" cy="626447"/>
        </a:xfrm>
        <a:prstGeom prst="chevron">
          <a:avLst/>
        </a:prstGeom>
        <a:solidFill>
          <a:schemeClr val="accent4">
            <a:shade val="50000"/>
            <a:hueOff val="60364"/>
            <a:satOff val="21229"/>
            <a:lumOff val="13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ITCAvantGardeStd-Md"/>
              <a:ea typeface="Open Sans" panose="020B0606030504020204" pitchFamily="34" charset="0"/>
              <a:cs typeface="Open Sans" panose="020B0606030504020204" pitchFamily="34" charset="0"/>
            </a:rPr>
            <a:t>Année 5</a:t>
          </a:r>
          <a:endParaRPr lang="fr-FR" sz="1400" b="1" kern="120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0"/>
                </a:srgbClr>
              </a:outerShdw>
            </a:effectLst>
            <a:latin typeface="ITCAvantGardeStd-Md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53015" y="426772"/>
        <a:ext cx="939672" cy="62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EC1F8-D60A-4EF6-A558-C3EEC8DBD5C0}">
      <dsp:nvSpPr>
        <dsp:cNvPr id="0" name=""/>
        <dsp:cNvSpPr/>
      </dsp:nvSpPr>
      <dsp:spPr>
        <a:xfrm>
          <a:off x="1195" y="0"/>
          <a:ext cx="1859949" cy="336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Optimiser les concentrés</a:t>
          </a:r>
          <a:endParaRPr lang="fr-FR" sz="2000" kern="1200" dirty="0"/>
        </a:p>
      </dsp:txBody>
      <dsp:txXfrm>
        <a:off x="1195" y="1346015"/>
        <a:ext cx="1859949" cy="1346015"/>
      </dsp:txXfrm>
    </dsp:sp>
    <dsp:sp modelId="{E4FB0166-8C93-4ACC-A155-DD9456EFDC25}">
      <dsp:nvSpPr>
        <dsp:cNvPr id="0" name=""/>
        <dsp:cNvSpPr/>
      </dsp:nvSpPr>
      <dsp:spPr>
        <a:xfrm>
          <a:off x="370891" y="201902"/>
          <a:ext cx="1120557" cy="112055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79585-69F8-4319-BC8A-A60CE17EEE9A}">
      <dsp:nvSpPr>
        <dsp:cNvPr id="0" name=""/>
        <dsp:cNvSpPr/>
      </dsp:nvSpPr>
      <dsp:spPr>
        <a:xfrm>
          <a:off x="1916942" y="0"/>
          <a:ext cx="1859949" cy="336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Réduire l’âge au 1</a:t>
          </a:r>
          <a:r>
            <a:rPr lang="fr-FR" sz="2000" kern="1200" baseline="30000" dirty="0" smtClean="0"/>
            <a:t>er</a:t>
          </a:r>
          <a:r>
            <a:rPr lang="fr-FR" sz="2000" kern="1200" dirty="0" smtClean="0"/>
            <a:t> vêlage</a:t>
          </a:r>
          <a:endParaRPr lang="fr-FR" sz="2000" kern="1200" dirty="0"/>
        </a:p>
      </dsp:txBody>
      <dsp:txXfrm>
        <a:off x="1916942" y="1346015"/>
        <a:ext cx="1859949" cy="1346015"/>
      </dsp:txXfrm>
    </dsp:sp>
    <dsp:sp modelId="{7E317F68-6C53-4112-B315-D473F751A509}">
      <dsp:nvSpPr>
        <dsp:cNvPr id="0" name=""/>
        <dsp:cNvSpPr/>
      </dsp:nvSpPr>
      <dsp:spPr>
        <a:xfrm>
          <a:off x="2286638" y="201902"/>
          <a:ext cx="1120557" cy="112055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9C9F8-924F-481D-9CE5-F7E71E97560F}">
      <dsp:nvSpPr>
        <dsp:cNvPr id="0" name=""/>
        <dsp:cNvSpPr/>
      </dsp:nvSpPr>
      <dsp:spPr>
        <a:xfrm>
          <a:off x="3832690" y="0"/>
          <a:ext cx="1859949" cy="336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Implanter des légumineuses</a:t>
          </a:r>
        </a:p>
      </dsp:txBody>
      <dsp:txXfrm>
        <a:off x="3832690" y="1346015"/>
        <a:ext cx="1859949" cy="1346015"/>
      </dsp:txXfrm>
    </dsp:sp>
    <dsp:sp modelId="{C4DA41F6-5912-4E4E-BD83-24ED3EDDFC65}">
      <dsp:nvSpPr>
        <dsp:cNvPr id="0" name=""/>
        <dsp:cNvSpPr/>
      </dsp:nvSpPr>
      <dsp:spPr>
        <a:xfrm>
          <a:off x="4202386" y="201902"/>
          <a:ext cx="1120557" cy="11205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65ECE-9316-4CB2-B1F8-0D37FE05FD7E}">
      <dsp:nvSpPr>
        <dsp:cNvPr id="0" name=""/>
        <dsp:cNvSpPr/>
      </dsp:nvSpPr>
      <dsp:spPr>
        <a:xfrm>
          <a:off x="227753" y="2877515"/>
          <a:ext cx="5238328" cy="1337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EC1F8-D60A-4EF6-A558-C3EEC8DBD5C0}">
      <dsp:nvSpPr>
        <dsp:cNvPr id="0" name=""/>
        <dsp:cNvSpPr/>
      </dsp:nvSpPr>
      <dsp:spPr>
        <a:xfrm>
          <a:off x="0" y="0"/>
          <a:ext cx="1879002" cy="3365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Implanter des haies</a:t>
          </a:r>
          <a:r>
            <a:rPr lang="fr-FR" sz="2900" kern="1200" dirty="0" smtClean="0"/>
            <a:t> </a:t>
          </a:r>
          <a:endParaRPr lang="fr-FR" sz="2900" kern="1200" dirty="0"/>
        </a:p>
      </dsp:txBody>
      <dsp:txXfrm>
        <a:off x="0" y="1346015"/>
        <a:ext cx="1879002" cy="1346015"/>
      </dsp:txXfrm>
    </dsp:sp>
    <dsp:sp modelId="{E4FB0166-8C93-4ACC-A155-DD9456EFDC25}">
      <dsp:nvSpPr>
        <dsp:cNvPr id="0" name=""/>
        <dsp:cNvSpPr/>
      </dsp:nvSpPr>
      <dsp:spPr>
        <a:xfrm>
          <a:off x="379222" y="201902"/>
          <a:ext cx="1120557" cy="112055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65ECE-9316-4CB2-B1F8-0D37FE05FD7E}">
      <dsp:nvSpPr>
        <dsp:cNvPr id="0" name=""/>
        <dsp:cNvSpPr/>
      </dsp:nvSpPr>
      <dsp:spPr>
        <a:xfrm>
          <a:off x="75160" y="2877515"/>
          <a:ext cx="1728681" cy="1337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562C-625B-456B-8530-816CC8B49CF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Agriculteurs / organisations de producteurs</a:t>
          </a:r>
        </a:p>
      </dsp:txBody>
      <dsp:txXfrm>
        <a:off x="429570" y="472"/>
        <a:ext cx="3346456" cy="2007873"/>
      </dsp:txXfrm>
    </dsp:sp>
    <dsp:sp modelId="{84D1B234-E743-4540-A708-2ECEEF1A2306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Organisations de conseil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existantes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110672" y="472"/>
        <a:ext cx="3346456" cy="2007873"/>
      </dsp:txXfrm>
    </dsp:sp>
    <dsp:sp modelId="{72431D98-9F88-4049-9369-17BFA592B880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Acheteurs </a:t>
          </a:r>
          <a:r>
            <a:rPr lang="fr-FR" sz="2000" b="1" kern="1200" dirty="0">
              <a:solidFill>
                <a:schemeClr val="tx1"/>
              </a:solidFill>
            </a:rPr>
            <a:t>(privés / territoriaux)</a:t>
          </a:r>
        </a:p>
      </dsp:txBody>
      <dsp:txXfrm>
        <a:off x="429570" y="2342991"/>
        <a:ext cx="3346456" cy="2007873"/>
      </dsp:txXfrm>
    </dsp:sp>
    <dsp:sp modelId="{8A8F1367-5875-4DD4-8388-E4CF03E6C0EB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>
              <a:solidFill>
                <a:schemeClr val="tx1"/>
              </a:solidFill>
            </a:rPr>
            <a:t>DGEC</a:t>
          </a:r>
          <a:endParaRPr lang="fr-FR" sz="2400" b="1" kern="1200" dirty="0">
            <a:solidFill>
              <a:schemeClr val="tx1"/>
            </a:solidFill>
          </a:endParaRPr>
        </a:p>
      </dsp:txBody>
      <dsp:txXfrm>
        <a:off x="4110672" y="2342991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5E1B-765F-4C69-8044-FE98DB6502C5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CDEF-0730-4E26-B7A7-C78AF57947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76628-722D-4913-AAC6-D168A113C4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2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76628-722D-4913-AAC6-D168A113C4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76628-722D-4913-AAC6-D168A113C4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25715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284272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7F70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Logo(s) + auteur(s) du diaporama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84" y="212803"/>
            <a:ext cx="2043658" cy="14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CARBON AGRI – I4CE- 7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96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7660440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479532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902904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fr-FR" dirty="0" smtClean="0"/>
              <a:t>CARBON AGRI – I4CE- 7 juillet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9"/>
          <a:stretch/>
        </p:blipFill>
        <p:spPr>
          <a:xfrm>
            <a:off x="8005298" y="47089"/>
            <a:ext cx="1100917" cy="6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7660440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479532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10/16 décembre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9"/>
          <a:stretch/>
        </p:blipFill>
        <p:spPr>
          <a:xfrm>
            <a:off x="8005298" y="47089"/>
            <a:ext cx="1100917" cy="6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7660440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479532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10/16 décembre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9"/>
          <a:stretch/>
        </p:blipFill>
        <p:spPr>
          <a:xfrm>
            <a:off x="8005298" y="47089"/>
            <a:ext cx="1100917" cy="6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7660440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479532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10/16 décembre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9"/>
          <a:stretch/>
        </p:blipFill>
        <p:spPr>
          <a:xfrm>
            <a:off x="8005298" y="47089"/>
            <a:ext cx="1100917" cy="6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7660440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479532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10/16 décembre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9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9"/>
          <a:stretch/>
        </p:blipFill>
        <p:spPr>
          <a:xfrm>
            <a:off x="8005298" y="47089"/>
            <a:ext cx="1100917" cy="6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316DF8-14F3-481D-AF4C-EEB9287B702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Space - 11 septembre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3F594-6239-49E2-90E9-26C480AAC5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9D4F3B70-BA4F-4867-95D2-750A3825A1FF" descr="0DAE8792-60CF-4778-8C53-29520D68FE4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9469" cy="692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27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lang="fr-FR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def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lang="fr-FR" dirty="0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297E7D-28F2-46F2-9CF8-F7984B6127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I4CE- 7 juillet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3F594-6239-49E2-90E9-26C480AAC5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0F989716-73E3-4A31-BEFB-8778F84977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24"/>
            <a:ext cx="10157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7B5CBA71-17EF-4168-9D1E-CDA4A129A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140259B-57B0-4B12-85D1-CCB68E2B6E56}"/>
              </a:ext>
            </a:extLst>
          </p:cNvPr>
          <p:cNvSpPr/>
          <p:nvPr userDrawn="1"/>
        </p:nvSpPr>
        <p:spPr>
          <a:xfrm>
            <a:off x="107504" y="6165304"/>
            <a:ext cx="8856984" cy="191047"/>
          </a:xfrm>
          <a:prstGeom prst="rightArrow">
            <a:avLst>
              <a:gd name="adj1" fmla="val 50000"/>
              <a:gd name="adj2" fmla="val 35689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4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F0CE54C3-E905-4785-B245-31BAD4A7CE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64" y="569608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10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lang="fr-FR" smtClean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lang="fr-FR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E0D409-4A8D-4B6A-A529-E5944EB9C41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I4CE- 7 juillet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3F594-6239-49E2-90E9-26C480AAC5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B41AB516-C112-45E7-8986-215A8DBA78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24"/>
            <a:ext cx="10157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352A4AB-0348-455D-A9D1-3392626A1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A0EA763-CC6C-4F99-8DCC-D5383214A94D}"/>
              </a:ext>
            </a:extLst>
          </p:cNvPr>
          <p:cNvSpPr/>
          <p:nvPr userDrawn="1"/>
        </p:nvSpPr>
        <p:spPr>
          <a:xfrm>
            <a:off x="107504" y="6165304"/>
            <a:ext cx="8856984" cy="191047"/>
          </a:xfrm>
          <a:prstGeom prst="rightArrow">
            <a:avLst>
              <a:gd name="adj1" fmla="val 50000"/>
              <a:gd name="adj2" fmla="val 35689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8444104A-B56E-4539-8D3D-6C19D3B30F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64" y="569608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97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990A1-93A1-491B-BB59-FA6E8579ED9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I4CE- 7 juillet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3F594-6239-49E2-90E9-26C480AAC5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DA0E17DE-3E6E-4AEC-ABDE-8088BBD9A1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24"/>
            <a:ext cx="10157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666941F-27D3-4F54-98F4-7C7F24FF3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EC4BEFF-CD29-4ECA-B0C5-D51BC0429188}"/>
              </a:ext>
            </a:extLst>
          </p:cNvPr>
          <p:cNvSpPr/>
          <p:nvPr userDrawn="1"/>
        </p:nvSpPr>
        <p:spPr>
          <a:xfrm>
            <a:off x="107504" y="6165304"/>
            <a:ext cx="8856984" cy="191047"/>
          </a:xfrm>
          <a:prstGeom prst="rightArrow">
            <a:avLst>
              <a:gd name="adj1" fmla="val 50000"/>
              <a:gd name="adj2" fmla="val 35689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9" name="D479C95E-C74B-42DD-A1A3-1B212C4BA3DE" descr="31D0532A-54D1-4931-BD44-3632247CADEC">
            <a:extLst>
              <a:ext uri="{FF2B5EF4-FFF2-40B4-BE49-F238E27FC236}">
                <a16:creationId xmlns:a16="http://schemas.microsoft.com/office/drawing/2014/main" id="{3B8F8E0D-B9B3-4A72-AC05-904A4D74CF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64" y="569608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83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25715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137"/>
            <a:ext cx="4683624" cy="324682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602037"/>
            <a:ext cx="7807569" cy="2816347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7F70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Logo(s) + auteur(s) du diaporama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696" y="290145"/>
            <a:ext cx="2043658" cy="1413775"/>
          </a:xfrm>
          <a:prstGeom prst="rect">
            <a:avLst/>
          </a:prstGeom>
        </p:spPr>
      </p:pic>
      <p:sp>
        <p:nvSpPr>
          <p:cNvPr id="11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5887720" y="340242"/>
            <a:ext cx="2880000" cy="288000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73050" indent="-273050" algn="ctr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Insérer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88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1639330"/>
            <a:ext cx="6858000" cy="361847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15" y="5447764"/>
            <a:ext cx="682580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58894" y="3510018"/>
            <a:ext cx="558730" cy="3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509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7F70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25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F704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509E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58943" y="3520192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00509E"/>
                </a:solidFill>
              </a:defRPr>
            </a:lvl1pPr>
          </a:lstStyle>
          <a:p>
            <a:pPr lvl="0"/>
            <a:r>
              <a:rPr lang="fr-FR" dirty="0" smtClean="0"/>
              <a:t>Piloté par… / avec la collaboration de… / financé par…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39240" y="735519"/>
            <a:ext cx="324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Nos partenaires</a:t>
            </a:r>
            <a:endParaRPr lang="fr-FR" sz="32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70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58894" y="3520192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509E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39240" y="735519"/>
            <a:ext cx="3167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Remerciements</a:t>
            </a:r>
            <a:endParaRPr lang="fr-FR" sz="32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5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CARBON AGRI – I4CE- 7 juillet 2020</a:t>
            </a:r>
            <a:endParaRPr lang="fr-F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41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42332"/>
            <a:ext cx="9144000" cy="365126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CARBON AGRI – I4CE- 7 juillet 2020</a:t>
            </a:r>
            <a:endParaRPr lang="fr-FR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9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00509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Méthodologie CARBON AGRI – 7 juillet 2020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22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4325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CARBON AGRI – I4CE- 7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28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63" r:id="rId3"/>
    <p:sldLayoutId id="2147483662" r:id="rId4"/>
    <p:sldLayoutId id="2147483686" r:id="rId5"/>
    <p:sldLayoutId id="2147483687" r:id="rId6"/>
    <p:sldLayoutId id="2147483664" r:id="rId7"/>
    <p:sldLayoutId id="2147483665" r:id="rId8"/>
    <p:sldLayoutId id="2147483666" r:id="rId9"/>
    <p:sldLayoutId id="2147483668" r:id="rId10"/>
    <p:sldLayoutId id="2147483861" r:id="rId11"/>
    <p:sldLayoutId id="2147483862" r:id="rId12"/>
    <p:sldLayoutId id="2147483863" r:id="rId13"/>
    <p:sldLayoutId id="2147483864" r:id="rId14"/>
    <p:sldLayoutId id="2147483866" r:id="rId15"/>
    <p:sldLayoutId id="2147483850" r:id="rId16"/>
    <p:sldLayoutId id="2147483853" r:id="rId17"/>
    <p:sldLayoutId id="2147483854" r:id="rId18"/>
    <p:sldLayoutId id="214748385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F7042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800" kern="1200">
          <a:solidFill>
            <a:srgbClr val="00509E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date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1C86-6F7C-4B20-BE56-3CA15F4FDE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15" y="5447764"/>
            <a:ext cx="682580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9.png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7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4ce.org/serie-de-webinaires-label-bas-carbone-i-presentation-generale-du-label-bas-carbo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i4ce.org/serie-de-webinaires-label-bas-carbone-i-passer-a-laction-le-label-du-point-de-vue-des-financeurs/" TargetMode="External"/><Relationship Id="rId4" Type="http://schemas.openxmlformats.org/officeDocument/2006/relationships/hyperlink" Target="https://www.i4ce.org/serie-de-webinaires-label-bas-carbone-i-passer-a-laction-le-label-du-point-de-vue-des-porteurs-de-projet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18" Type="http://schemas.openxmlformats.org/officeDocument/2006/relationships/image" Target="../media/image91.jpeg"/><Relationship Id="rId3" Type="http://schemas.openxmlformats.org/officeDocument/2006/relationships/image" Target="../media/image76.png"/><Relationship Id="rId21" Type="http://schemas.openxmlformats.org/officeDocument/2006/relationships/image" Target="../media/image94.jpe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17" Type="http://schemas.openxmlformats.org/officeDocument/2006/relationships/image" Target="../media/image90.png"/><Relationship Id="rId25" Type="http://schemas.openxmlformats.org/officeDocument/2006/relationships/image" Target="../media/image63.png"/><Relationship Id="rId2" Type="http://schemas.openxmlformats.org/officeDocument/2006/relationships/image" Target="../media/image75.jpeg"/><Relationship Id="rId16" Type="http://schemas.openxmlformats.org/officeDocument/2006/relationships/image" Target="../media/image89.jpe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23" Type="http://schemas.openxmlformats.org/officeDocument/2006/relationships/image" Target="../media/image96.jpeg"/><Relationship Id="rId10" Type="http://schemas.openxmlformats.org/officeDocument/2006/relationships/image" Target="../media/image83.jpeg"/><Relationship Id="rId19" Type="http://schemas.openxmlformats.org/officeDocument/2006/relationships/image" Target="../media/image92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Relationship Id="rId22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baptiste.dolle@idele.fr" TargetMode="External"/><Relationship Id="rId2" Type="http://schemas.openxmlformats.org/officeDocument/2006/relationships/hyperlink" Target="mailto:catherine.brocas@idele.fr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082" y="1784154"/>
            <a:ext cx="7886700" cy="3709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3000" b="1" dirty="0">
              <a:solidFill>
                <a:srgbClr val="4675B9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4675B9"/>
                </a:solidFill>
                <a:latin typeface="Calibri" panose="020F0502020204030204"/>
              </a:rPr>
              <a:t>Webinaire 5 </a:t>
            </a:r>
          </a:p>
          <a:p>
            <a:pPr algn="ctr">
              <a:defRPr/>
            </a:pPr>
            <a:r>
              <a:rPr lang="fr-FR" sz="3600" b="1" dirty="0">
                <a:solidFill>
                  <a:srgbClr val="4675B9"/>
                </a:solidFill>
                <a:latin typeface="Calibri" panose="020F0502020204030204"/>
              </a:rPr>
              <a:t>Présentation de </a:t>
            </a:r>
            <a:r>
              <a:rPr lang="fr-FR" sz="3600" b="1" dirty="0" smtClean="0">
                <a:solidFill>
                  <a:srgbClr val="4675B9"/>
                </a:solidFill>
                <a:latin typeface="Calibri" panose="020F0502020204030204"/>
              </a:rPr>
              <a:t>CARBON AGRI</a:t>
            </a:r>
            <a:endParaRPr lang="fr-FR" sz="3600" b="1" dirty="0">
              <a:solidFill>
                <a:srgbClr val="4675B9"/>
              </a:solidFill>
              <a:latin typeface="Calibri" panose="020F0502020204030204"/>
            </a:endParaRPr>
          </a:p>
          <a:p>
            <a:pPr algn="ctr">
              <a:defRPr/>
            </a:pPr>
            <a:endParaRPr lang="fr-FR" sz="750" b="1" dirty="0">
              <a:solidFill>
                <a:srgbClr val="4675B9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fr-FR" sz="1800" b="1" dirty="0">
                <a:solidFill>
                  <a:srgbClr val="4675B9"/>
                </a:solidFill>
                <a:latin typeface="Calibri" panose="020F0502020204030204"/>
              </a:rPr>
              <a:t>Mardi 07 juillet 2020 : 14h00 à 15h00 </a:t>
            </a:r>
          </a:p>
          <a:p>
            <a:pPr algn="ctr">
              <a:defRPr/>
            </a:pPr>
            <a:endParaRPr lang="fr-FR" sz="3000" b="1" dirty="0">
              <a:solidFill>
                <a:srgbClr val="4675B9"/>
              </a:solidFill>
              <a:latin typeface="Calibri" panose="020F0502020204030204"/>
            </a:endParaRPr>
          </a:p>
          <a:p>
            <a:pPr algn="ctr">
              <a:defRPr/>
            </a:pPr>
            <a:endParaRPr lang="fr-FR" sz="150" b="1" dirty="0">
              <a:solidFill>
                <a:srgbClr val="4675B9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fr-FR" sz="1800" b="1" cap="small" dirty="0">
                <a:solidFill>
                  <a:prstClr val="black"/>
                </a:solidFill>
                <a:latin typeface="Arial Nova Cond" panose="020B0506020202020204" pitchFamily="34" charset="0"/>
              </a:rPr>
              <a:t>Institut de l’élevage (</a:t>
            </a:r>
            <a:r>
              <a:rPr lang="fr-FR" sz="1800" b="1" cap="small" dirty="0" err="1">
                <a:solidFill>
                  <a:prstClr val="black"/>
                </a:solidFill>
                <a:latin typeface="Arial Nova Cond" panose="020B0506020202020204" pitchFamily="34" charset="0"/>
              </a:rPr>
              <a:t>idele</a:t>
            </a:r>
            <a:r>
              <a:rPr lang="fr-FR" sz="1800" b="1" cap="small" dirty="0">
                <a:solidFill>
                  <a:prstClr val="black"/>
                </a:solidFill>
                <a:latin typeface="Arial Nova Cond" panose="020B0506020202020204" pitchFamily="34" charset="0"/>
              </a:rPr>
              <a:t>)</a:t>
            </a:r>
          </a:p>
          <a:p>
            <a:pPr algn="ctr">
              <a:defRPr/>
            </a:pPr>
            <a:r>
              <a:rPr lang="fr-FR" sz="1800" b="1" cap="small" dirty="0">
                <a:solidFill>
                  <a:prstClr val="black"/>
                </a:solidFill>
                <a:latin typeface="Arial Nova Cond" panose="020B0506020202020204" pitchFamily="34" charset="0"/>
              </a:rPr>
              <a:t>Institut de l’Économie pour le Climat (I4CE)</a:t>
            </a:r>
          </a:p>
        </p:txBody>
      </p:sp>
    </p:spTree>
    <p:extLst>
      <p:ext uri="{BB962C8B-B14F-4D97-AF65-F5344CB8AC3E}">
        <p14:creationId xmlns:p14="http://schemas.microsoft.com/office/powerpoint/2010/main" val="792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175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Objet de la méthode CARBON AGRI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Méthode multi-leviers</a:t>
            </a:r>
          </a:p>
          <a:p>
            <a:r>
              <a:rPr lang="fr-FR" dirty="0" smtClean="0"/>
              <a:t>Pratiques de réduction des émissions de GES et stockage carbone additionnel</a:t>
            </a:r>
          </a:p>
          <a:p>
            <a:r>
              <a:rPr lang="fr-FR" dirty="0" smtClean="0"/>
              <a:t>Un porteur de projet :</a:t>
            </a:r>
          </a:p>
          <a:p>
            <a:pPr lvl="1"/>
            <a:r>
              <a:rPr lang="fr-FR" dirty="0" smtClean="0"/>
              <a:t>Un projet individuel ou collectif</a:t>
            </a:r>
          </a:p>
          <a:p>
            <a:pPr lvl="1"/>
            <a:r>
              <a:rPr lang="fr-FR" dirty="0" smtClean="0"/>
              <a:t>Ou un mandataire qui agrège plusieurs projets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Image 10" descr="O:\D_DIR\S_COM\00_LOGOS\01-INSTITUT DE L ELEVAGE\LOGO IDELE  2017\Galet Idele RV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5" y="6208713"/>
            <a:ext cx="932733" cy="7031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7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378" y="500061"/>
            <a:ext cx="8479297" cy="1325563"/>
          </a:xfrm>
        </p:spPr>
        <p:txBody>
          <a:bodyPr/>
          <a:lstStyle/>
          <a:p>
            <a:pPr algn="ctr"/>
            <a:r>
              <a:rPr lang="fr-FR" dirty="0"/>
              <a:t>Critères d’éligibilité des projets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Contextes d’évolution structurelle </a:t>
            </a:r>
            <a:endParaRPr lang="fr-FR" sz="2400" dirty="0" smtClean="0"/>
          </a:p>
          <a:p>
            <a:pPr lvl="1"/>
            <a:r>
              <a:rPr lang="fr-FR" dirty="0" smtClean="0"/>
              <a:t>Respect du seuil réglementaire de 170 kg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organique</a:t>
            </a:r>
            <a:r>
              <a:rPr lang="fr-FR" dirty="0" smtClean="0"/>
              <a:t> / ha de la Directive Nitrates </a:t>
            </a:r>
          </a:p>
          <a:p>
            <a:pPr lvl="1"/>
            <a:r>
              <a:rPr lang="fr-FR" dirty="0" smtClean="0"/>
              <a:t>L’arrêt </a:t>
            </a:r>
            <a:r>
              <a:rPr lang="fr-FR" dirty="0"/>
              <a:t>d’activité est inéligible</a:t>
            </a:r>
          </a:p>
          <a:p>
            <a:pPr lvl="1"/>
            <a:r>
              <a:rPr lang="fr-FR" dirty="0" smtClean="0"/>
              <a:t>Seuls les </a:t>
            </a:r>
            <a:r>
              <a:rPr lang="fr-FR" dirty="0"/>
              <a:t>ateliers toujours présents en fin de projet</a:t>
            </a:r>
          </a:p>
          <a:p>
            <a:pPr marL="457200" lvl="1" indent="0">
              <a:buNone/>
            </a:pPr>
            <a:r>
              <a:rPr lang="fr-FR" dirty="0" smtClean="0"/>
              <a:t>sont comptabilisés</a:t>
            </a:r>
            <a:endParaRPr lang="fr-FR" dirty="0"/>
          </a:p>
          <a:p>
            <a:r>
              <a:rPr lang="fr-FR" dirty="0"/>
              <a:t>Conditionnée au maintien ou à l’accroissement du stock de carbone en place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8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4184" y="444142"/>
            <a:ext cx="9212366" cy="1076723"/>
          </a:xfrm>
        </p:spPr>
        <p:txBody>
          <a:bodyPr>
            <a:normAutofit/>
          </a:bodyPr>
          <a:lstStyle/>
          <a:p>
            <a:r>
              <a:rPr lang="fr-FR" dirty="0" smtClean="0"/>
              <a:t>Le périmètre d’application de la méthodologie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CustomShape 5"/>
          <p:cNvSpPr/>
          <p:nvPr/>
        </p:nvSpPr>
        <p:spPr>
          <a:xfrm>
            <a:off x="1635124" y="3301955"/>
            <a:ext cx="3594101" cy="22479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6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t"/>
          <a:lstStyle/>
          <a:p>
            <a:pPr algn="ctr"/>
            <a:r>
              <a:rPr lang="fr-FR" b="1" spc="-1" dirty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de l’empreinte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1828404" y="3753883"/>
            <a:ext cx="1288200" cy="1566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sz="1500" b="1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indirectes</a:t>
            </a:r>
            <a:endParaRPr lang="fr-FR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3301417" y="3753883"/>
            <a:ext cx="1702386" cy="15660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44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sz="1500" b="1" spc="-1" dirty="0">
                <a:solidFill>
                  <a:srgbClr val="5B9BD5">
                    <a:lumMod val="50000"/>
                  </a:srgb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directes</a:t>
            </a:r>
            <a:endParaRPr lang="fr-FR" sz="1500" spc="-1" dirty="0">
              <a:solidFill>
                <a:srgbClr val="5B9BD5">
                  <a:lumMod val="50000"/>
                </a:srgb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1758624" y="5644432"/>
            <a:ext cx="5645675" cy="62301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sz="15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Réductions effectuées</a:t>
            </a:r>
            <a:endParaRPr lang="fr-FR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fr-FR" sz="1050" b="1" i="1" spc="-1" dirty="0">
              <a:solidFill>
                <a:srgbClr val="558ED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fr-FR" sz="1050" b="1" i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Vérifiées a posteriori</a:t>
            </a:r>
            <a:endParaRPr lang="fr-FR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5626088" y="3331440"/>
            <a:ext cx="1892512" cy="22184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6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b="1" spc="-1" dirty="0" smtClean="0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Séquestration du carbone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0667" y="1949813"/>
            <a:ext cx="973667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Bovin lait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71385" y="1949813"/>
            <a:ext cx="973667" cy="7027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Bovin viande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473688" y="1949813"/>
            <a:ext cx="1071046" cy="7027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Culture de vente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88203" y="2028831"/>
            <a:ext cx="5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Et/ou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971585" y="2028831"/>
            <a:ext cx="5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Et/ou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845537" y="1367022"/>
            <a:ext cx="5520663" cy="4148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DESTINEE AUX EXPLOITATIONS AGRICOLES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845537" y="2792512"/>
            <a:ext cx="5520663" cy="4148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REDUCTIONS COUVERTES</a:t>
            </a:r>
            <a:endParaRPr lang="fr-FR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60984"/>
            <a:ext cx="7886700" cy="818215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Les sources d’émissions </a:t>
            </a:r>
            <a:br>
              <a:rPr lang="fr-FR" dirty="0" smtClean="0"/>
            </a:br>
            <a:r>
              <a:rPr lang="fr-FR" dirty="0" smtClean="0"/>
              <a:t>et la séquestration de carbone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99508" y="2263775"/>
            <a:ext cx="1312863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/>
              <a:t>Animaux et alimentation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152083" y="2263775"/>
            <a:ext cx="1312863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/>
              <a:t>Gestion des déjections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74508" y="2263775"/>
            <a:ext cx="1312863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/>
              <a:t>Gestion des cultures et des prairies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6343137" y="2174875"/>
            <a:ext cx="49188" cy="3168651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04156" y="2174875"/>
            <a:ext cx="1754187" cy="869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/>
              <a:t>Gestion des cultures, des prairies, des haies et linéaires boisés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615368" y="3576638"/>
            <a:ext cx="0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9"/>
          <p:cNvSpPr txBox="1">
            <a:spLocks noChangeArrowheads="1"/>
          </p:cNvSpPr>
          <p:nvPr/>
        </p:nvSpPr>
        <p:spPr bwMode="auto">
          <a:xfrm>
            <a:off x="7435981" y="3339165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200" i="1" dirty="0">
                <a:latin typeface="Book Antiqua" pitchFamily="18" charset="0"/>
              </a:rPr>
              <a:t>CO</a:t>
            </a:r>
            <a:r>
              <a:rPr lang="fr-FR" altLang="fr-FR" sz="1200" i="1" baseline="-25000" dirty="0">
                <a:latin typeface="Book Antiqua" pitchFamily="18" charset="0"/>
              </a:rPr>
              <a:t>2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663508" y="4833938"/>
            <a:ext cx="3556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9"/>
          <p:cNvGrpSpPr>
            <a:grpSpLocks/>
          </p:cNvGrpSpPr>
          <p:nvPr/>
        </p:nvGrpSpPr>
        <p:grpSpPr bwMode="auto">
          <a:xfrm>
            <a:off x="558108" y="2578100"/>
            <a:ext cx="669925" cy="2706688"/>
            <a:chOff x="1893979" y="2290475"/>
            <a:chExt cx="1034760" cy="3813523"/>
          </a:xfrm>
        </p:grpSpPr>
        <p:cxnSp>
          <p:nvCxnSpPr>
            <p:cNvPr id="15" name="Connecteur droit avec flèche 14"/>
            <p:cNvCxnSpPr/>
            <p:nvPr/>
          </p:nvCxnSpPr>
          <p:spPr>
            <a:xfrm flipV="1">
              <a:off x="2389291" y="2659526"/>
              <a:ext cx="0" cy="5524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à coins arrondis 15"/>
            <p:cNvSpPr/>
            <p:nvPr/>
          </p:nvSpPr>
          <p:spPr>
            <a:xfrm>
              <a:off x="1893979" y="3006209"/>
              <a:ext cx="953844" cy="309778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500"/>
            </a:p>
          </p:txBody>
        </p:sp>
        <p:pic>
          <p:nvPicPr>
            <p:cNvPr id="17" name="Image 1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789" y="3902076"/>
              <a:ext cx="5810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9" y="3148013"/>
              <a:ext cx="587375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1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4684713"/>
              <a:ext cx="596900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5280025"/>
              <a:ext cx="520700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8"/>
            <p:cNvSpPr txBox="1">
              <a:spLocks noChangeArrowheads="1"/>
            </p:cNvSpPr>
            <p:nvPr/>
          </p:nvSpPr>
          <p:spPr bwMode="auto">
            <a:xfrm>
              <a:off x="2066435" y="2290475"/>
              <a:ext cx="734475" cy="45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500" i="1"/>
                <a:t>CO</a:t>
              </a:r>
              <a:r>
                <a:rPr lang="fr-FR" altLang="fr-FR" sz="1500" i="1" baseline="-25000"/>
                <a:t>2</a:t>
              </a:r>
            </a:p>
          </p:txBody>
        </p:sp>
        <p:sp>
          <p:nvSpPr>
            <p:cNvPr id="22" name="ZoneTexte 41"/>
            <p:cNvSpPr txBox="1">
              <a:spLocks noChangeArrowheads="1"/>
            </p:cNvSpPr>
            <p:nvPr/>
          </p:nvSpPr>
          <p:spPr bwMode="auto">
            <a:xfrm>
              <a:off x="1984705" y="5732711"/>
              <a:ext cx="944034" cy="3578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6"/>
                </a:buBlip>
                <a:defRPr sz="2800" b="1">
                  <a:solidFill>
                    <a:srgbClr val="004C93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7"/>
                </a:buBlip>
                <a:defRPr sz="2000">
                  <a:solidFill>
                    <a:srgbClr val="004C93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C93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05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Intrants</a:t>
              </a:r>
            </a:p>
          </p:txBody>
        </p:sp>
      </p:grpSp>
      <p:sp>
        <p:nvSpPr>
          <p:cNvPr id="23" name="Flèche droite 22"/>
          <p:cNvSpPr/>
          <p:nvPr/>
        </p:nvSpPr>
        <p:spPr>
          <a:xfrm>
            <a:off x="1235971" y="3954463"/>
            <a:ext cx="354012" cy="3222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00"/>
          </a:p>
        </p:txBody>
      </p:sp>
      <p:pic>
        <p:nvPicPr>
          <p:cNvPr id="24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433" y="4152900"/>
            <a:ext cx="1358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8"/>
          <p:cNvSpPr txBox="1">
            <a:spLocks noChangeArrowheads="1"/>
          </p:cNvSpPr>
          <p:nvPr/>
        </p:nvSpPr>
        <p:spPr bwMode="auto">
          <a:xfrm>
            <a:off x="1688408" y="3175000"/>
            <a:ext cx="471488" cy="322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4C93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004C93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C93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500" b="0" i="1" dirty="0">
                <a:solidFill>
                  <a:srgbClr val="953735"/>
                </a:solidFill>
                <a:latin typeface="Calibri" panose="020F0502020204030204" pitchFamily="34" charset="0"/>
              </a:rPr>
              <a:t>CH</a:t>
            </a:r>
            <a:r>
              <a:rPr lang="fr-FR" altLang="fr-FR" sz="1500" b="0" i="1" baseline="-25000" dirty="0">
                <a:solidFill>
                  <a:srgbClr val="953735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3240983" y="3167063"/>
            <a:ext cx="471488" cy="323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4C93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004C93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C93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500" b="0" i="1" dirty="0">
                <a:solidFill>
                  <a:srgbClr val="953735"/>
                </a:solidFill>
                <a:latin typeface="Calibri" panose="020F0502020204030204" pitchFamily="34" charset="0"/>
              </a:rPr>
              <a:t>CH</a:t>
            </a:r>
            <a:r>
              <a:rPr lang="fr-FR" altLang="fr-FR" sz="1500" b="0" i="1" baseline="-25000" dirty="0">
                <a:solidFill>
                  <a:srgbClr val="953735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" name="ZoneTexte 28"/>
          <p:cNvSpPr txBox="1">
            <a:spLocks noChangeArrowheads="1"/>
          </p:cNvSpPr>
          <p:nvPr/>
        </p:nvSpPr>
        <p:spPr bwMode="auto">
          <a:xfrm>
            <a:off x="2266258" y="3167063"/>
            <a:ext cx="476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500" i="1"/>
              <a:t>CO</a:t>
            </a:r>
            <a:r>
              <a:rPr lang="fr-FR" altLang="fr-FR" sz="1500" i="1" baseline="-25000"/>
              <a:t>2</a:t>
            </a:r>
          </a:p>
        </p:txBody>
      </p:sp>
      <p:sp>
        <p:nvSpPr>
          <p:cNvPr id="28" name="ZoneTexte 28"/>
          <p:cNvSpPr txBox="1">
            <a:spLocks noChangeArrowheads="1"/>
          </p:cNvSpPr>
          <p:nvPr/>
        </p:nvSpPr>
        <p:spPr bwMode="auto">
          <a:xfrm>
            <a:off x="3633096" y="3232150"/>
            <a:ext cx="476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500" i="1"/>
              <a:t>CO</a:t>
            </a:r>
            <a:r>
              <a:rPr lang="fr-FR" altLang="fr-FR" sz="1500" i="1" baseline="-25000"/>
              <a:t>2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4626871" y="2949575"/>
            <a:ext cx="0" cy="182721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023496" y="2928938"/>
            <a:ext cx="0" cy="18272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7" b="-11292"/>
          <a:stretch>
            <a:fillRect/>
          </a:stretch>
        </p:blipFill>
        <p:spPr bwMode="auto">
          <a:xfrm>
            <a:off x="1580458" y="4156075"/>
            <a:ext cx="13382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31"/>
          <p:cNvSpPr/>
          <p:nvPr/>
        </p:nvSpPr>
        <p:spPr>
          <a:xfrm>
            <a:off x="2885383" y="4341813"/>
            <a:ext cx="352425" cy="3222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00"/>
          </a:p>
        </p:txBody>
      </p:sp>
      <p:sp>
        <p:nvSpPr>
          <p:cNvPr id="33" name="Flèche droite 32"/>
          <p:cNvSpPr/>
          <p:nvPr/>
        </p:nvSpPr>
        <p:spPr>
          <a:xfrm>
            <a:off x="4420496" y="4359275"/>
            <a:ext cx="352425" cy="32226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00"/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2474221" y="3441700"/>
            <a:ext cx="7937" cy="60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1929708" y="3438525"/>
            <a:ext cx="7938" cy="608013"/>
          </a:xfrm>
          <a:prstGeom prst="straightConnector1">
            <a:avLst/>
          </a:prstGeom>
          <a:ln w="38100">
            <a:solidFill>
              <a:srgbClr val="9537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3428308" y="3438525"/>
            <a:ext cx="7938" cy="608013"/>
          </a:xfrm>
          <a:prstGeom prst="straightConnector1">
            <a:avLst/>
          </a:prstGeom>
          <a:ln w="38100">
            <a:solidFill>
              <a:srgbClr val="9537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823596" y="3582988"/>
            <a:ext cx="158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4212533" y="3455988"/>
            <a:ext cx="7938" cy="6080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28"/>
          <p:cNvSpPr txBox="1">
            <a:spLocks noChangeArrowheads="1"/>
          </p:cNvSpPr>
          <p:nvPr/>
        </p:nvSpPr>
        <p:spPr bwMode="auto">
          <a:xfrm>
            <a:off x="3968058" y="3135313"/>
            <a:ext cx="500063" cy="323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4C93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004C93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C93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500" b="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fr-FR" altLang="fr-FR" sz="1500" b="0" i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fr-FR" altLang="fr-FR" sz="1500" b="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40" name="ZoneTexte 28"/>
          <p:cNvSpPr txBox="1">
            <a:spLocks noChangeArrowheads="1"/>
          </p:cNvSpPr>
          <p:nvPr/>
        </p:nvSpPr>
        <p:spPr bwMode="auto">
          <a:xfrm>
            <a:off x="5036446" y="3263900"/>
            <a:ext cx="4746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500" i="1"/>
              <a:t>CO</a:t>
            </a:r>
            <a:r>
              <a:rPr lang="fr-FR" altLang="fr-FR" sz="1500" i="1" baseline="-25000"/>
              <a:t>2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5225358" y="3613150"/>
            <a:ext cx="158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5614296" y="3486150"/>
            <a:ext cx="7937" cy="6096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28"/>
          <p:cNvSpPr txBox="1">
            <a:spLocks noChangeArrowheads="1"/>
          </p:cNvSpPr>
          <p:nvPr/>
        </p:nvSpPr>
        <p:spPr bwMode="auto">
          <a:xfrm>
            <a:off x="5371408" y="3167063"/>
            <a:ext cx="500063" cy="3222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4C93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004C93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C93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500" b="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fr-FR" altLang="fr-FR" sz="1500" b="0" i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fr-FR" altLang="fr-FR" sz="1500" b="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</a:t>
            </a:r>
          </a:p>
        </p:txBody>
      </p:sp>
      <p:pic>
        <p:nvPicPr>
          <p:cNvPr id="44" name="Image 44" descr="haies paysage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456" y="4017963"/>
            <a:ext cx="13033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21" y="4133850"/>
            <a:ext cx="13827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colade fermante 2"/>
          <p:cNvSpPr/>
          <p:nvPr/>
        </p:nvSpPr>
        <p:spPr>
          <a:xfrm rot="5400000">
            <a:off x="3139161" y="2502076"/>
            <a:ext cx="343694" cy="5682902"/>
          </a:xfrm>
          <a:prstGeom prst="righ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717494" y="5621337"/>
            <a:ext cx="327557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Réduction de l’Intensité carbone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Kg CO</a:t>
            </a:r>
            <a:r>
              <a:rPr lang="fr-FR" b="1" baseline="-25000" dirty="0" smtClean="0">
                <a:solidFill>
                  <a:schemeClr val="tx1"/>
                </a:solidFill>
              </a:rPr>
              <a:t>2</a:t>
            </a:r>
            <a:r>
              <a:rPr lang="fr-FR" b="1" dirty="0" smtClean="0">
                <a:solidFill>
                  <a:schemeClr val="tx1"/>
                </a:solidFill>
              </a:rPr>
              <a:t>/kg produit ou /ha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657411" y="5827813"/>
            <a:ext cx="217355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Augmentation de la quantité stockée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Kg CO</a:t>
            </a:r>
            <a:r>
              <a:rPr lang="fr-FR" b="1" baseline="-25000" dirty="0" smtClean="0">
                <a:solidFill>
                  <a:schemeClr val="tx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Accolade fermante 48"/>
          <p:cNvSpPr/>
          <p:nvPr/>
        </p:nvSpPr>
        <p:spPr>
          <a:xfrm rot="5400000">
            <a:off x="7518580" y="4310511"/>
            <a:ext cx="343694" cy="2066031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558108" y="1649335"/>
            <a:ext cx="559435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Emissions de GES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418956" y="1644780"/>
            <a:ext cx="230448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Stockage de carbone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26181" y="6286102"/>
            <a:ext cx="833438" cy="4725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Bovin lait</a:t>
            </a:r>
            <a:endParaRPr lang="fr-FR" sz="1400" dirty="0"/>
          </a:p>
        </p:txBody>
      </p:sp>
      <p:sp>
        <p:nvSpPr>
          <p:cNvPr id="54" name="Rectangle 53"/>
          <p:cNvSpPr/>
          <p:nvPr/>
        </p:nvSpPr>
        <p:spPr>
          <a:xfrm>
            <a:off x="2903507" y="6276047"/>
            <a:ext cx="833438" cy="4725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Bovin viande</a:t>
            </a:r>
            <a:endParaRPr lang="fr-FR" sz="1400" dirty="0"/>
          </a:p>
        </p:txBody>
      </p:sp>
      <p:sp>
        <p:nvSpPr>
          <p:cNvPr id="55" name="Rectangle 54"/>
          <p:cNvSpPr/>
          <p:nvPr/>
        </p:nvSpPr>
        <p:spPr>
          <a:xfrm>
            <a:off x="4058937" y="6281578"/>
            <a:ext cx="916792" cy="4725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Culture de vente</a:t>
            </a:r>
            <a:endParaRPr lang="fr-FR" sz="1400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83676"/>
            <a:ext cx="7886700" cy="4805363"/>
          </a:xfrm>
        </p:spPr>
        <p:txBody>
          <a:bodyPr/>
          <a:lstStyle/>
          <a:p>
            <a:r>
              <a:rPr lang="fr-FR" sz="2400" dirty="0" smtClean="0"/>
              <a:t>Comptabilisation des réductions</a:t>
            </a:r>
          </a:p>
          <a:p>
            <a:pPr lvl="1"/>
            <a:r>
              <a:rPr lang="fr-FR" sz="2000" dirty="0" smtClean="0"/>
              <a:t>Sur le cycle de vie 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Les différentes échelles de comptabilité </a:t>
            </a:r>
          </a:p>
          <a:p>
            <a:pPr lvl="1"/>
            <a:r>
              <a:rPr lang="fr-FR" sz="2000" dirty="0" smtClean="0"/>
              <a:t>Suivi des intensités, indépendamment des variations de taille d’ateliers ou d’exploitations 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" y="413176"/>
            <a:ext cx="9080500" cy="8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fr-FR" sz="2800" dirty="0" smtClean="0"/>
              <a:t>Modes de comptabilité CARBON AGRI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60" y="985362"/>
            <a:ext cx="2059440" cy="1719738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60686"/>
              </p:ext>
            </p:extLst>
          </p:nvPr>
        </p:nvGraphicFramePr>
        <p:xfrm>
          <a:off x="203200" y="3532967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509E"/>
                          </a:solidFill>
                        </a:rPr>
                        <a:t>Emissions</a:t>
                      </a:r>
                      <a:endParaRPr lang="fr-FR" dirty="0">
                        <a:solidFill>
                          <a:srgbClr val="0050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509E"/>
                          </a:solidFill>
                        </a:rPr>
                        <a:t>Séquestration</a:t>
                      </a:r>
                      <a:endParaRPr lang="fr-FR" dirty="0">
                        <a:solidFill>
                          <a:srgbClr val="00509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Atelier Bovin lait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è"/>
                      </a:pPr>
                      <a:r>
                        <a:rPr lang="fr-FR" dirty="0" smtClean="0">
                          <a:sym typeface="Wingdings" panose="05000000000000000000" pitchFamily="2" charset="2"/>
                        </a:rPr>
                        <a:t>Intensité « empreinte »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kg </a:t>
                      </a:r>
                      <a:r>
                        <a:rPr lang="fr-FR" i="1" dirty="0" err="1" smtClean="0">
                          <a:sym typeface="Wingdings" panose="05000000000000000000" pitchFamily="2" charset="2"/>
                        </a:rPr>
                        <a:t>eq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. CO</a:t>
                      </a:r>
                      <a:r>
                        <a:rPr lang="fr-FR" i="1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/ Litre lait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kg </a:t>
                      </a:r>
                      <a:r>
                        <a:rPr lang="fr-FR" i="1" dirty="0" err="1" smtClean="0">
                          <a:sym typeface="Wingdings" panose="05000000000000000000" pitchFamily="2" charset="2"/>
                        </a:rPr>
                        <a:t>eq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. CO</a:t>
                      </a:r>
                      <a:r>
                        <a:rPr lang="fr-FR" i="1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/ kg PV</a:t>
                      </a:r>
                      <a:endParaRPr lang="fr-FR" i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Exploitation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 kg </a:t>
                      </a:r>
                      <a:r>
                        <a:rPr lang="fr-FR" i="1" dirty="0" err="1" smtClean="0">
                          <a:sym typeface="Wingdings" panose="05000000000000000000" pitchFamily="2" charset="2"/>
                        </a:rPr>
                        <a:t>eq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CO</a:t>
                      </a:r>
                      <a:r>
                        <a:rPr lang="fr-FR" i="1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fr-FR" i="1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Atelier Bovin Viande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è"/>
                      </a:pPr>
                      <a:r>
                        <a:rPr lang="fr-FR" dirty="0" smtClean="0">
                          <a:sym typeface="Wingdings" panose="05000000000000000000" pitchFamily="2" charset="2"/>
                        </a:rPr>
                        <a:t>Intensité « empreinte »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kg </a:t>
                      </a:r>
                      <a:r>
                        <a:rPr lang="fr-FR" i="1" dirty="0" err="1" smtClean="0">
                          <a:sym typeface="Wingdings" panose="05000000000000000000" pitchFamily="2" charset="2"/>
                        </a:rPr>
                        <a:t>eq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CO</a:t>
                      </a:r>
                      <a:r>
                        <a:rPr lang="fr-FR" i="1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/ kg PBVV</a:t>
                      </a:r>
                      <a:endParaRPr lang="fr-FR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Atelier Cultures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 kg </a:t>
                      </a:r>
                      <a:r>
                        <a:rPr lang="fr-FR" i="1" dirty="0" err="1" smtClean="0">
                          <a:sym typeface="Wingdings" panose="05000000000000000000" pitchFamily="2" charset="2"/>
                        </a:rPr>
                        <a:t>eq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CO</a:t>
                      </a:r>
                      <a:r>
                        <a:rPr lang="fr-FR" i="1" baseline="-25000" dirty="0" smtClean="0"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i="1" dirty="0" smtClean="0">
                          <a:sym typeface="Wingdings" panose="05000000000000000000" pitchFamily="2" charset="2"/>
                        </a:rPr>
                        <a:t> / ha</a:t>
                      </a:r>
                      <a:endParaRPr lang="fr-FR" i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48400" y="4412221"/>
            <a:ext cx="2832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</a:pPr>
            <a:r>
              <a:rPr lang="fr-FR" sz="4400" b="1" dirty="0" smtClean="0">
                <a:solidFill>
                  <a:srgbClr val="00509E"/>
                </a:solidFill>
              </a:rPr>
              <a:t>∑ = </a:t>
            </a:r>
            <a:br>
              <a:rPr lang="fr-FR" sz="4400" b="1" dirty="0" smtClean="0">
                <a:solidFill>
                  <a:srgbClr val="00509E"/>
                </a:solidFill>
              </a:rPr>
            </a:br>
            <a:r>
              <a:rPr lang="fr-FR" altLang="fr-FR" sz="2000" b="1" i="1" dirty="0" smtClean="0">
                <a:solidFill>
                  <a:srgbClr val="00509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Gain </a:t>
            </a:r>
            <a:r>
              <a:rPr lang="fr-FR" altLang="fr-FR" sz="2000" b="1" i="1" dirty="0">
                <a:solidFill>
                  <a:srgbClr val="00509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carbone </a:t>
            </a:r>
            <a:r>
              <a:rPr lang="fr-FR" altLang="fr-FR" sz="2000" b="1" i="1" baseline="-30000" dirty="0">
                <a:solidFill>
                  <a:srgbClr val="00509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exploitation</a:t>
            </a:r>
            <a:r>
              <a:rPr lang="fr-FR" altLang="fr-FR" sz="2000" b="1" i="1" dirty="0">
                <a:solidFill>
                  <a:srgbClr val="00509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altLang="fr-FR" sz="2000" b="1" i="1" dirty="0" smtClean="0">
                <a:solidFill>
                  <a:srgbClr val="00509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90875" algn="l"/>
              </a:tabLst>
            </a:pPr>
            <a:endParaRPr lang="fr-FR" altLang="fr-FR" sz="2000" b="1" i="1" dirty="0" smtClean="0">
              <a:solidFill>
                <a:srgbClr val="00509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700" y="3469466"/>
            <a:ext cx="8877300" cy="3177541"/>
          </a:xfrm>
          <a:prstGeom prst="rect">
            <a:avLst/>
          </a:prstGeom>
          <a:noFill/>
          <a:ln w="38100"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6111" t="28089" r="29166" b="30081"/>
          <a:stretch/>
        </p:blipFill>
        <p:spPr>
          <a:xfrm>
            <a:off x="127000" y="1593650"/>
            <a:ext cx="729869" cy="76160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5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4" y="387798"/>
            <a:ext cx="8164972" cy="1325563"/>
          </a:xfrm>
        </p:spPr>
        <p:txBody>
          <a:bodyPr/>
          <a:lstStyle/>
          <a:p>
            <a:r>
              <a:rPr lang="fr-FR" dirty="0" smtClean="0"/>
              <a:t>CAP’2ER® niveau 2 comme outil de suivi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946" y="1825624"/>
            <a:ext cx="8277137" cy="4351338"/>
          </a:xfrm>
        </p:spPr>
        <p:txBody>
          <a:bodyPr/>
          <a:lstStyle/>
          <a:p>
            <a:r>
              <a:rPr lang="fr-FR" dirty="0" smtClean="0"/>
              <a:t>La méthode CARBON AGRI s’appuie sur CAP’2ER® niveau 2 ou tout autre outil reconnu équivalent sur le plan méthodologique et certifié par un organisme tiers</a:t>
            </a:r>
          </a:p>
          <a:p>
            <a:r>
              <a:rPr lang="fr-FR" dirty="0" smtClean="0"/>
              <a:t>Évaluation multicritères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1849" y="4162906"/>
            <a:ext cx="288801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532804" y="4610174"/>
            <a:ext cx="1510102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Excédent du bilan azoté</a:t>
            </a:r>
          </a:p>
          <a:p>
            <a:pPr algn="ctr"/>
            <a:r>
              <a:rPr lang="fr-FR" sz="1050" dirty="0" smtClean="0"/>
              <a:t>Kg N</a:t>
            </a:r>
            <a:endParaRPr lang="fr-FR" sz="105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864697" y="5340720"/>
            <a:ext cx="194618" cy="13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93813" y="4611629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Kg NH</a:t>
            </a:r>
            <a:r>
              <a:rPr lang="fr-FR" sz="1050" baseline="-25000" dirty="0" smtClean="0"/>
              <a:t>3</a:t>
            </a:r>
            <a:r>
              <a:rPr lang="fr-FR" sz="1050" dirty="0" smtClean="0"/>
              <a:t> volatilisé</a:t>
            </a:r>
          </a:p>
          <a:p>
            <a:pPr algn="ctr"/>
            <a:r>
              <a:rPr lang="fr-FR" sz="1050" dirty="0" smtClean="0"/>
              <a:t>Kg NH</a:t>
            </a:r>
            <a:r>
              <a:rPr lang="fr-FR" sz="1050" baseline="-25000" dirty="0" smtClean="0"/>
              <a:t>3</a:t>
            </a:r>
            <a:endParaRPr lang="fr-FR" sz="1050" baseline="-250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239840" y="5328789"/>
            <a:ext cx="194618" cy="13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187" y="4162072"/>
            <a:ext cx="1340430" cy="88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530"/>
          <a:stretch/>
        </p:blipFill>
        <p:spPr bwMode="auto">
          <a:xfrm>
            <a:off x="3532804" y="5283802"/>
            <a:ext cx="2908568" cy="10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5197" y="5404628"/>
            <a:ext cx="1325374" cy="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485197" y="5950050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MJ</a:t>
            </a:r>
          </a:p>
          <a:p>
            <a:pPr algn="ctr"/>
            <a:endParaRPr lang="fr-FR" sz="1050" dirty="0"/>
          </a:p>
        </p:txBody>
      </p:sp>
      <p:sp>
        <p:nvSpPr>
          <p:cNvPr id="15" name="ZoneTexte 14"/>
          <p:cNvSpPr txBox="1"/>
          <p:nvPr/>
        </p:nvSpPr>
        <p:spPr>
          <a:xfrm>
            <a:off x="6789048" y="5480626"/>
            <a:ext cx="9721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50" b="1" dirty="0" smtClean="0">
                <a:solidFill>
                  <a:srgbClr val="C86D4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Production d’énergie</a:t>
            </a:r>
            <a:endParaRPr lang="fr-FR" sz="1050" b="1" dirty="0">
              <a:solidFill>
                <a:srgbClr val="C86D4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57" y="4161816"/>
            <a:ext cx="1351981" cy="85388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12293" y="4610174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Émissions GES</a:t>
            </a:r>
          </a:p>
          <a:p>
            <a:pPr algn="ctr"/>
            <a:r>
              <a:rPr lang="fr-FR" sz="1050" dirty="0" smtClean="0"/>
              <a:t>Kg CO</a:t>
            </a:r>
            <a:r>
              <a:rPr lang="fr-FR" sz="1050" baseline="-25000" dirty="0" smtClean="0"/>
              <a:t>2</a:t>
            </a:r>
            <a:endParaRPr lang="fr-FR" sz="1050" baseline="-250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762142"/>
            <a:ext cx="1997076" cy="4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57838" y="2346655"/>
            <a:ext cx="2062539" cy="7782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089" b="1" kern="0" dirty="0" smtClean="0">
                <a:solidFill>
                  <a:schemeClr val="tx1"/>
                </a:solidFill>
              </a:rPr>
              <a:t>Gestion du troupeau</a:t>
            </a:r>
          </a:p>
          <a:p>
            <a:pPr algn="ctr">
              <a:defRPr/>
            </a:pPr>
            <a:r>
              <a:rPr lang="fr-FR" sz="1089" kern="0" dirty="0" smtClean="0">
                <a:solidFill>
                  <a:schemeClr val="tx1"/>
                </a:solidFill>
              </a:rPr>
              <a:t> Conduite sanitaire, âge au 1</a:t>
            </a:r>
            <a:r>
              <a:rPr lang="fr-FR" sz="1089" kern="0" baseline="30000" dirty="0" smtClean="0">
                <a:solidFill>
                  <a:schemeClr val="tx1"/>
                </a:solidFill>
              </a:rPr>
              <a:t>er</a:t>
            </a:r>
            <a:r>
              <a:rPr lang="fr-FR" sz="1089" kern="0" dirty="0" smtClean="0">
                <a:solidFill>
                  <a:schemeClr val="tx1"/>
                </a:solidFill>
              </a:rPr>
              <a:t> vêlage, performance génétique,…</a:t>
            </a:r>
            <a:endParaRPr lang="fr-FR" sz="1089" kern="0" dirty="0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6589" y="3635616"/>
            <a:ext cx="2553788" cy="878201"/>
            <a:chOff x="2704486" y="4799928"/>
            <a:chExt cx="2553788" cy="878201"/>
          </a:xfrm>
        </p:grpSpPr>
        <p:sp>
          <p:nvSpPr>
            <p:cNvPr id="8" name="Rectangle 7"/>
            <p:cNvSpPr/>
            <p:nvPr/>
          </p:nvSpPr>
          <p:spPr>
            <a:xfrm>
              <a:off x="3174791" y="4799928"/>
              <a:ext cx="2083483" cy="87820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89" b="1" kern="0" dirty="0" smtClean="0">
                  <a:solidFill>
                    <a:prstClr val="black"/>
                  </a:solidFill>
                </a:rPr>
                <a:t>Gestion des déjections animales</a:t>
              </a:r>
            </a:p>
            <a:p>
              <a:pPr algn="ctr">
                <a:defRPr/>
              </a:pPr>
              <a:r>
                <a:rPr lang="fr-FR" sz="1089" kern="0" dirty="0" smtClean="0">
                  <a:solidFill>
                    <a:prstClr val="black"/>
                  </a:solidFill>
                </a:rPr>
                <a:t>Durée de pâturage, stockage &amp; épandage des déjections, méthanisation,…</a:t>
              </a:r>
              <a:endParaRPr lang="fr-FR" sz="1089" kern="0" dirty="0">
                <a:solidFill>
                  <a:prstClr val="black"/>
                </a:solidFill>
              </a:endParaRPr>
            </a:p>
          </p:txBody>
        </p:sp>
        <p:pic>
          <p:nvPicPr>
            <p:cNvPr id="9" name="Imag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486" y="5304685"/>
              <a:ext cx="787357" cy="3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38" y="2363644"/>
            <a:ext cx="601795" cy="6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806719" y="4978151"/>
            <a:ext cx="2253512" cy="1026436"/>
            <a:chOff x="185469" y="3422351"/>
            <a:chExt cx="2253512" cy="1026436"/>
          </a:xfrm>
        </p:grpSpPr>
        <p:sp>
          <p:nvSpPr>
            <p:cNvPr id="12" name="Rectangle 11"/>
            <p:cNvSpPr/>
            <p:nvPr/>
          </p:nvSpPr>
          <p:spPr>
            <a:xfrm>
              <a:off x="516178" y="3540906"/>
              <a:ext cx="1922803" cy="75607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89" b="1" kern="0" dirty="0" smtClean="0">
                  <a:solidFill>
                    <a:prstClr val="black"/>
                  </a:solidFill>
                </a:rPr>
                <a:t>Consommation d’énergie</a:t>
              </a:r>
            </a:p>
            <a:p>
              <a:pPr algn="ctr">
                <a:defRPr/>
              </a:pPr>
              <a:r>
                <a:rPr lang="fr-FR" sz="1089" kern="0" dirty="0" smtClean="0">
                  <a:solidFill>
                    <a:prstClr val="black"/>
                  </a:solidFill>
                </a:rPr>
                <a:t>Consommation d’électricité du bloc traite, conduite économe, banc d’essai,…</a:t>
              </a:r>
              <a:endParaRPr lang="fr-FR" sz="1089" kern="0" dirty="0">
                <a:solidFill>
                  <a:prstClr val="black"/>
                </a:solidFill>
              </a:endParaRPr>
            </a:p>
          </p:txBody>
        </p:sp>
        <p:pic>
          <p:nvPicPr>
            <p:cNvPr id="13" name="Image 5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69" y="4033756"/>
              <a:ext cx="342232" cy="41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5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27" y="3422351"/>
              <a:ext cx="380234" cy="45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2900689" y="3632514"/>
            <a:ext cx="2427488" cy="1005745"/>
            <a:chOff x="62828" y="4540165"/>
            <a:chExt cx="2427488" cy="1005745"/>
          </a:xfrm>
        </p:grpSpPr>
        <p:sp>
          <p:nvSpPr>
            <p:cNvPr id="16" name="Rectangle 15"/>
            <p:cNvSpPr/>
            <p:nvPr/>
          </p:nvSpPr>
          <p:spPr>
            <a:xfrm>
              <a:off x="459603" y="4622684"/>
              <a:ext cx="2030713" cy="88337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89" b="1" kern="0" dirty="0" smtClean="0">
                  <a:solidFill>
                    <a:prstClr val="black"/>
                  </a:solidFill>
                </a:rPr>
                <a:t>Consommation d’engrais</a:t>
              </a:r>
            </a:p>
            <a:p>
              <a:pPr algn="ctr">
                <a:defRPr/>
              </a:pPr>
              <a:r>
                <a:rPr lang="fr-FR" sz="1089" kern="0" dirty="0" smtClean="0">
                  <a:solidFill>
                    <a:prstClr val="black"/>
                  </a:solidFill>
                </a:rPr>
                <a:t>Optimisation de la fertilisation, implantation de légumineuses, rotation des cultures,…</a:t>
              </a:r>
              <a:endParaRPr lang="fr-FR" sz="1089" kern="0" dirty="0">
                <a:solidFill>
                  <a:prstClr val="black"/>
                </a:solidFill>
              </a:endParaRPr>
            </a:p>
          </p:txBody>
        </p:sp>
        <p:pic>
          <p:nvPicPr>
            <p:cNvPr id="17" name="Image 5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8" y="5018201"/>
              <a:ext cx="441239" cy="52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2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4" y="4540165"/>
              <a:ext cx="462951" cy="51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oneTexte 18"/>
          <p:cNvSpPr txBox="1"/>
          <p:nvPr/>
        </p:nvSpPr>
        <p:spPr>
          <a:xfrm>
            <a:off x="0" y="1579051"/>
            <a:ext cx="5520397" cy="300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b="1" dirty="0" smtClean="0"/>
              <a:t>Emissions de GES</a:t>
            </a:r>
            <a:endParaRPr lang="fr-FR" sz="1350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450920" y="1579051"/>
            <a:ext cx="3721061" cy="4184551"/>
            <a:chOff x="5450920" y="1579051"/>
            <a:chExt cx="3721061" cy="4184551"/>
          </a:xfrm>
        </p:grpSpPr>
        <p:sp>
          <p:nvSpPr>
            <p:cNvPr id="21" name="Rectangle 20"/>
            <p:cNvSpPr/>
            <p:nvPr/>
          </p:nvSpPr>
          <p:spPr>
            <a:xfrm>
              <a:off x="6608726" y="4235921"/>
              <a:ext cx="2056222" cy="947566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89" b="1" kern="0" dirty="0" smtClean="0">
                  <a:solidFill>
                    <a:prstClr val="black"/>
                  </a:solidFill>
                </a:rPr>
                <a:t>Gestion des éléments agro-écologiques</a:t>
              </a:r>
              <a:endParaRPr lang="fr-FR" sz="1089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fr-FR" sz="1089" kern="0" dirty="0" smtClean="0">
                  <a:solidFill>
                    <a:prstClr val="black"/>
                  </a:solidFill>
                </a:rPr>
                <a:t>Implanter des prairies, gérer et implanter des haies, développer l’agroforesterie</a:t>
              </a:r>
              <a:endParaRPr lang="fr-FR" sz="1089" kern="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8726" y="2713064"/>
              <a:ext cx="2056222" cy="77757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89" b="1" kern="0" dirty="0" smtClean="0">
                  <a:solidFill>
                    <a:prstClr val="black"/>
                  </a:solidFill>
                </a:rPr>
                <a:t>Gestion des surfaces cultivées</a:t>
              </a:r>
              <a:endParaRPr lang="fr-FR" sz="1089" b="1" kern="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fr-FR" sz="1089" kern="0" dirty="0" smtClean="0">
                  <a:solidFill>
                    <a:prstClr val="black"/>
                  </a:solidFill>
                </a:rPr>
                <a:t>Cultures intermédiaires, durée des prairies temporaires, travail simplifié du sol,…</a:t>
              </a:r>
              <a:endParaRPr lang="fr-FR" sz="1089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5450920" y="1579051"/>
              <a:ext cx="3721061" cy="4184551"/>
              <a:chOff x="7236823" y="962755"/>
              <a:chExt cx="4961415" cy="5579401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7267255" y="962755"/>
                <a:ext cx="4930983" cy="40010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50" b="1" dirty="0" smtClean="0"/>
                  <a:t>Séquestration du carbone</a:t>
                </a:r>
                <a:endParaRPr lang="fr-FR" sz="1350" b="1" dirty="0"/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7236823" y="1954462"/>
                <a:ext cx="18376" cy="4587694"/>
              </a:xfrm>
              <a:prstGeom prst="line">
                <a:avLst/>
              </a:prstGeom>
              <a:ln w="666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Image 25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75634" y="3313163"/>
                <a:ext cx="1263429" cy="505207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42"/>
              <a:stretch/>
            </p:blipFill>
            <p:spPr>
              <a:xfrm>
                <a:off x="7834756" y="2148066"/>
                <a:ext cx="1271836" cy="462303"/>
              </a:xfrm>
              <a:prstGeom prst="rect">
                <a:avLst/>
              </a:prstGeom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70367" y="4494645"/>
                <a:ext cx="1238719" cy="479912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28618" y="5615199"/>
                <a:ext cx="1238719" cy="504345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3215354" y="2318407"/>
            <a:ext cx="2056222" cy="8064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089" b="1" kern="0" dirty="0" smtClean="0">
                <a:solidFill>
                  <a:prstClr val="black"/>
                </a:solidFill>
              </a:rPr>
              <a:t>Alimentation du troupeau</a:t>
            </a:r>
            <a:endParaRPr lang="fr-FR" sz="1089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089" kern="0" dirty="0" smtClean="0">
                <a:solidFill>
                  <a:prstClr val="black"/>
                </a:solidFill>
              </a:rPr>
              <a:t>Qualité des fourrages, pâturage, consommation de concentrés, autonomie protéique, lipides…</a:t>
            </a:r>
            <a:endParaRPr lang="fr-FR" sz="1089" kern="0" dirty="0">
              <a:solidFill>
                <a:prstClr val="black"/>
              </a:solidFill>
            </a:endParaRPr>
          </a:p>
        </p:txBody>
      </p:sp>
      <p:pic>
        <p:nvPicPr>
          <p:cNvPr id="31" name="Image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601" y="2634629"/>
            <a:ext cx="505919" cy="57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141" y="2285585"/>
            <a:ext cx="424362" cy="51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re 1"/>
          <p:cNvSpPr txBox="1">
            <a:spLocks/>
          </p:cNvSpPr>
          <p:nvPr/>
        </p:nvSpPr>
        <p:spPr>
          <a:xfrm>
            <a:off x="628650" y="365127"/>
            <a:ext cx="7886700" cy="116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fr-FR" dirty="0" smtClean="0"/>
              <a:t>CARBON AGRI : Une méthode multi-leviers Réductions de GES et stockage de carbone</a:t>
            </a:r>
            <a:endParaRPr lang="fr-FR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6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6758"/>
            <a:ext cx="9144000" cy="1325563"/>
          </a:xfrm>
        </p:spPr>
        <p:txBody>
          <a:bodyPr/>
          <a:lstStyle/>
          <a:p>
            <a:r>
              <a:rPr lang="fr-FR" dirty="0" smtClean="0"/>
              <a:t>Évaluation des </a:t>
            </a:r>
            <a:r>
              <a:rPr lang="fr-FR" dirty="0" err="1" smtClean="0"/>
              <a:t>co</a:t>
            </a:r>
            <a:r>
              <a:rPr lang="fr-FR" dirty="0" smtClean="0"/>
              <a:t>-bénéfices associés au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478" y="1450797"/>
            <a:ext cx="8551697" cy="4032270"/>
          </a:xfrm>
        </p:spPr>
        <p:txBody>
          <a:bodyPr/>
          <a:lstStyle/>
          <a:p>
            <a:r>
              <a:rPr lang="fr-FR" dirty="0" smtClean="0"/>
              <a:t>Valorisation possible des évolutions auprès des acheteurs</a:t>
            </a:r>
          </a:p>
          <a:p>
            <a:endParaRPr lang="fr-FR" sz="1800" dirty="0" smtClean="0"/>
          </a:p>
          <a:p>
            <a:r>
              <a:rPr lang="fr-FR" dirty="0" smtClean="0"/>
              <a:t>La mise en œuvre des leviers sélectionnés se traduira par des </a:t>
            </a:r>
            <a:r>
              <a:rPr lang="fr-FR" dirty="0" err="1" smtClean="0"/>
              <a:t>co</a:t>
            </a:r>
            <a:r>
              <a:rPr lang="fr-FR" dirty="0" smtClean="0"/>
              <a:t>-bénéfices  environnementaux.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924" y="3705822"/>
            <a:ext cx="288801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957879" y="4153090"/>
            <a:ext cx="1510102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Excédent du bilan azoté</a:t>
            </a:r>
          </a:p>
          <a:p>
            <a:pPr algn="ctr"/>
            <a:r>
              <a:rPr lang="fr-FR" sz="1050" dirty="0" smtClean="0"/>
              <a:t>Kg N</a:t>
            </a:r>
            <a:endParaRPr lang="fr-FR" sz="105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84988" y="4455011"/>
            <a:ext cx="194618" cy="13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18888" y="4154545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Kg NH</a:t>
            </a:r>
            <a:r>
              <a:rPr lang="fr-FR" sz="1050" baseline="-25000" dirty="0" smtClean="0"/>
              <a:t>3</a:t>
            </a:r>
            <a:r>
              <a:rPr lang="fr-FR" sz="1050" dirty="0" smtClean="0"/>
              <a:t> volatilisé</a:t>
            </a:r>
          </a:p>
          <a:p>
            <a:pPr algn="ctr"/>
            <a:r>
              <a:rPr lang="fr-FR" sz="1050" dirty="0" smtClean="0"/>
              <a:t>Kg NH</a:t>
            </a:r>
            <a:r>
              <a:rPr lang="fr-FR" sz="1050" baseline="-25000" dirty="0" smtClean="0"/>
              <a:t>3</a:t>
            </a:r>
            <a:endParaRPr lang="fr-FR" sz="1050" baseline="-250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760131" y="4443080"/>
            <a:ext cx="194618" cy="131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262" y="3704988"/>
            <a:ext cx="1340430" cy="88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7" r="33530"/>
          <a:stretch/>
        </p:blipFill>
        <p:spPr bwMode="auto">
          <a:xfrm>
            <a:off x="5215775" y="3506494"/>
            <a:ext cx="1465988" cy="10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5588" y="3627320"/>
            <a:ext cx="1325374" cy="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725588" y="4172742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MJ</a:t>
            </a:r>
          </a:p>
          <a:p>
            <a:pPr algn="ctr"/>
            <a:endParaRPr lang="fr-FR" sz="1050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9439" y="3703318"/>
            <a:ext cx="9721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50" b="1" dirty="0" smtClean="0">
                <a:solidFill>
                  <a:srgbClr val="C86D4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Production d’énergie</a:t>
            </a:r>
            <a:endParaRPr lang="fr-FR" sz="1050" b="1" dirty="0">
              <a:solidFill>
                <a:srgbClr val="C86D4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0854" y="4941166"/>
            <a:ext cx="1325374" cy="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720854" y="5444253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Consommation de soja</a:t>
            </a:r>
            <a:endParaRPr lang="fr-FR" sz="1050" dirty="0"/>
          </a:p>
        </p:txBody>
      </p:sp>
      <p:sp>
        <p:nvSpPr>
          <p:cNvPr id="18" name="ZoneTexte 17"/>
          <p:cNvSpPr txBox="1"/>
          <p:nvPr/>
        </p:nvSpPr>
        <p:spPr>
          <a:xfrm>
            <a:off x="3024705" y="4994819"/>
            <a:ext cx="972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rgbClr val="C86D4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Déforestation</a:t>
            </a:r>
          </a:p>
          <a:p>
            <a:pPr algn="r"/>
            <a:endParaRPr lang="fr-FR" sz="900" b="1" dirty="0">
              <a:solidFill>
                <a:srgbClr val="C86D4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861" y="4963335"/>
            <a:ext cx="461837" cy="46183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751" y="4941166"/>
            <a:ext cx="1325374" cy="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300751" y="5444253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Couverts végétaux</a:t>
            </a:r>
          </a:p>
          <a:p>
            <a:pPr algn="ctr"/>
            <a:r>
              <a:rPr lang="fr-FR" sz="1050" dirty="0" smtClean="0"/>
              <a:t>Irrigation</a:t>
            </a:r>
            <a:endParaRPr lang="fr-FR" sz="105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04602" y="4994819"/>
            <a:ext cx="972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rgbClr val="C86D4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Agronomie</a:t>
            </a:r>
          </a:p>
          <a:p>
            <a:pPr algn="r"/>
            <a:endParaRPr lang="fr-FR" sz="900" b="1" dirty="0" smtClean="0">
              <a:solidFill>
                <a:srgbClr val="C86D4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423" y="4875305"/>
            <a:ext cx="557478" cy="55747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9976" y="4957859"/>
            <a:ext cx="1325374" cy="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5929976" y="5460946"/>
            <a:ext cx="1276046" cy="415498"/>
          </a:xfrm>
          <a:prstGeom prst="rect">
            <a:avLst/>
          </a:prstGeom>
          <a:solidFill>
            <a:srgbClr val="FFD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Circuits courts</a:t>
            </a:r>
          </a:p>
          <a:p>
            <a:pPr algn="ctr"/>
            <a:endParaRPr lang="fr-FR" sz="1050" dirty="0"/>
          </a:p>
        </p:txBody>
      </p:sp>
      <p:sp>
        <p:nvSpPr>
          <p:cNvPr id="27" name="ZoneTexte 26"/>
          <p:cNvSpPr txBox="1"/>
          <p:nvPr/>
        </p:nvSpPr>
        <p:spPr>
          <a:xfrm>
            <a:off x="6233827" y="5011512"/>
            <a:ext cx="972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rgbClr val="C86D4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Distribution</a:t>
            </a:r>
          </a:p>
          <a:p>
            <a:pPr algn="r"/>
            <a:endParaRPr lang="fr-FR" sz="900" b="1" dirty="0" smtClean="0">
              <a:solidFill>
                <a:srgbClr val="C86D4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320" y="4936120"/>
            <a:ext cx="524826" cy="524826"/>
          </a:xfrm>
          <a:prstGeom prst="rect">
            <a:avLst/>
          </a:prstGeom>
        </p:spPr>
      </p:pic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</a:t>
            </a:r>
            <a:r>
              <a:rPr lang="fr-FR" dirty="0" err="1"/>
              <a:t>additionnalité</a:t>
            </a:r>
            <a:r>
              <a:rPr lang="fr-FR" dirty="0"/>
              <a:t> des projets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8650" y="1825625"/>
            <a:ext cx="5565416" cy="27066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005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Une stabilité de l’intensité carbone depuis 2009</a:t>
            </a:r>
          </a:p>
          <a:p>
            <a:r>
              <a:rPr lang="fr-FR" b="1" smtClean="0"/>
              <a:t>Pas d’effet de la PAC et des MAEC sur les émissions de GES</a:t>
            </a:r>
          </a:p>
          <a:p>
            <a:r>
              <a:rPr lang="fr-FR" b="1" smtClean="0"/>
              <a:t>Effet non significatif du Label sur les projets de méthanisation</a:t>
            </a:r>
          </a:p>
          <a:p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798365" y="2578768"/>
            <a:ext cx="20313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Pas d’effet d’aubaine du Label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 Pas de rabais</a:t>
            </a:r>
            <a:endParaRPr lang="fr-FR" b="1" dirty="0"/>
          </a:p>
        </p:txBody>
      </p:sp>
      <p:sp>
        <p:nvSpPr>
          <p:cNvPr id="8" name="Flèche droite 7"/>
          <p:cNvSpPr/>
          <p:nvPr/>
        </p:nvSpPr>
        <p:spPr>
          <a:xfrm>
            <a:off x="6297432" y="2809198"/>
            <a:ext cx="397566" cy="73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28650" y="5264873"/>
            <a:ext cx="5565416" cy="54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00509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Certificats d’Economie d’Energie</a:t>
            </a:r>
          </a:p>
          <a:p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98365" y="4967256"/>
            <a:ext cx="203131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Recouvrement avec le Label</a:t>
            </a:r>
          </a:p>
          <a:p>
            <a:pPr algn="ctr"/>
            <a:endParaRPr lang="fr-FR" sz="1200" b="1" dirty="0"/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 Rabais 20%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6297432" y="5166908"/>
            <a:ext cx="397566" cy="73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33639" y="1195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32593"/>
            <a:ext cx="7886700" cy="1059656"/>
          </a:xfrm>
        </p:spPr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dirty="0" smtClean="0"/>
              <a:t>scénarios </a:t>
            </a:r>
            <a:r>
              <a:rPr lang="fr-FR" dirty="0"/>
              <a:t>de référence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9316"/>
              </p:ext>
            </p:extLst>
          </p:nvPr>
        </p:nvGraphicFramePr>
        <p:xfrm>
          <a:off x="628650" y="1594908"/>
          <a:ext cx="7886700" cy="446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7" y="3163145"/>
            <a:ext cx="894588" cy="2183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6677" y="3373944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DEBUT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63" y="3163145"/>
            <a:ext cx="894588" cy="21838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00375" y="3363623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FIN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90190" y="3548289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DEBUT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7" y="3187171"/>
            <a:ext cx="894588" cy="21838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917095" y="3548289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FIN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84547" y="2827530"/>
            <a:ext cx="1466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Réf. Générique</a:t>
            </a:r>
          </a:p>
          <a:p>
            <a:r>
              <a:rPr lang="fr-FR" sz="1400" dirty="0" smtClean="0"/>
              <a:t>Par système et région</a:t>
            </a:r>
            <a:endParaRPr lang="fr-FR" sz="14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sp>
        <p:nvSpPr>
          <p:cNvPr id="3" name="Flèche vers le bas 2"/>
          <p:cNvSpPr/>
          <p:nvPr/>
        </p:nvSpPr>
        <p:spPr>
          <a:xfrm>
            <a:off x="5522142" y="4049150"/>
            <a:ext cx="361950" cy="321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980764" y="4583080"/>
            <a:ext cx="1444707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RABAIS </a:t>
            </a:r>
          </a:p>
          <a:p>
            <a:pPr algn="ctr"/>
            <a:r>
              <a:rPr lang="fr-FR" dirty="0" smtClean="0"/>
              <a:t>10%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20815" y="1988458"/>
            <a:ext cx="7480299" cy="3458377"/>
          </a:xfrm>
        </p:spPr>
        <p:txBody>
          <a:bodyPr>
            <a:normAutofit/>
          </a:bodyPr>
          <a:lstStyle/>
          <a:p>
            <a:r>
              <a:rPr lang="fr-FR" sz="2250" b="1" dirty="0">
                <a:solidFill>
                  <a:srgbClr val="4675B9"/>
                </a:solidFill>
              </a:rPr>
              <a:t>Bienvenue à notre webinaire !</a:t>
            </a:r>
          </a:p>
          <a:p>
            <a:endParaRPr lang="fr-FR" sz="1350" b="1" dirty="0">
              <a:solidFill>
                <a:srgbClr val="4675B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srgbClr val="4675B9"/>
                </a:solidFill>
              </a:rPr>
              <a:t>Vous ne pouvez pas activer vos micros et vidéos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srgbClr val="4675B9"/>
                </a:solidFill>
              </a:rPr>
              <a:t>Vous pouvez poser vos questions par écrit dans l’espace ‘questions’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srgbClr val="4675B9"/>
                </a:solidFill>
              </a:rPr>
              <a:t>Nous aurons un moments d’échanges, durant lesquels vos questions seront transmises à l’oral aux intervenants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srgbClr val="4675B9"/>
                </a:solidFill>
              </a:rPr>
              <a:t>Les supports et la vidéos vous seront envoyés suite au webinaire</a:t>
            </a:r>
          </a:p>
        </p:txBody>
      </p:sp>
    </p:spTree>
    <p:extLst>
      <p:ext uri="{BB962C8B-B14F-4D97-AF65-F5344CB8AC3E}">
        <p14:creationId xmlns:p14="http://schemas.microsoft.com/office/powerpoint/2010/main" val="3504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626532" y="4510317"/>
            <a:ext cx="8077200" cy="180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26532" y="3547001"/>
            <a:ext cx="8077200" cy="897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trois pointes 10"/>
          <p:cNvSpPr/>
          <p:nvPr/>
        </p:nvSpPr>
        <p:spPr>
          <a:xfrm>
            <a:off x="2816113" y="2135871"/>
            <a:ext cx="524934" cy="64945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01346"/>
          </a:xfrm>
        </p:spPr>
        <p:txBody>
          <a:bodyPr/>
          <a:lstStyle/>
          <a:p>
            <a:pPr algn="ctr"/>
            <a:r>
              <a:rPr lang="fr-FR" dirty="0" smtClean="0"/>
              <a:t>Calcul du gain carbone </a:t>
            </a:r>
            <a:br>
              <a:rPr lang="fr-FR" dirty="0" smtClean="0"/>
            </a:br>
            <a:r>
              <a:rPr lang="fr-FR" dirty="0"/>
              <a:t>R</a:t>
            </a:r>
            <a:r>
              <a:rPr lang="fr-FR" dirty="0" smtClean="0"/>
              <a:t>éduction des émissions de GES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91747" y="1610941"/>
            <a:ext cx="973667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Bovin lait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39599" y="1610941"/>
            <a:ext cx="973667" cy="7027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Bovin viande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202769" y="1610941"/>
            <a:ext cx="1071046" cy="7027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Culture de vente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12485" y="178309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90599" y="178309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30696" y="246185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16444" y="245587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VIANDE</a:t>
            </a:r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>
            <a:off x="4807893" y="2313674"/>
            <a:ext cx="281515" cy="22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02439" y="245587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VIANDE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6675854" y="2313674"/>
            <a:ext cx="281515" cy="22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303719" y="2455877"/>
            <a:ext cx="10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CULTURE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819732" y="3798560"/>
            <a:ext cx="647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[Intensité initiale – intensité finale] x moyenne production X 5 ans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2448" y="3521561"/>
            <a:ext cx="12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Mise en œuvre ANNEE 1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50332" y="4847125"/>
            <a:ext cx="12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Mise en œuvre ANNEE 3</a:t>
            </a:r>
            <a:endParaRPr lang="fr-FR" sz="16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857" y="4607222"/>
            <a:ext cx="3388939" cy="160603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 rot="16200000">
            <a:off x="3686254" y="5312647"/>
            <a:ext cx="12938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Gain carbone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385033" y="2829793"/>
            <a:ext cx="493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Pour chaque produit de l’exploitation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4710753" y="3259129"/>
            <a:ext cx="281515" cy="22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972732" y="4930914"/>
            <a:ext cx="176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Gain linéaire à jusqu’à l’année 3</a:t>
            </a:r>
            <a:endParaRPr lang="fr-FR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5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8361526" cy="1325563"/>
          </a:xfrm>
        </p:spPr>
        <p:txBody>
          <a:bodyPr/>
          <a:lstStyle/>
          <a:p>
            <a:pPr algn="ctr"/>
            <a:r>
              <a:rPr lang="fr-FR" dirty="0" smtClean="0"/>
              <a:t>Calcul du gain carbone </a:t>
            </a:r>
            <a:br>
              <a:rPr lang="fr-FR" dirty="0" smtClean="0"/>
            </a:br>
            <a:r>
              <a:rPr lang="fr-FR" dirty="0"/>
              <a:t>S</a:t>
            </a:r>
            <a:r>
              <a:rPr lang="fr-FR" dirty="0" smtClean="0"/>
              <a:t>équestration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391372" y="1673483"/>
            <a:ext cx="2361253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EXPLOITATION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55599" y="3301468"/>
            <a:ext cx="8077200" cy="897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68199" y="3565747"/>
            <a:ext cx="715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[Surface finale – surface initiale] x Variation de stock x durée de présence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48433" y="2521055"/>
            <a:ext cx="599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Pour chaque type de pratique mise en œuvre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4439820" y="3013596"/>
            <a:ext cx="281515" cy="22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4439820" y="4227219"/>
            <a:ext cx="281515" cy="22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01220" y="4481200"/>
            <a:ext cx="8077200" cy="1216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2636" y="4881716"/>
            <a:ext cx="2361253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HAIES</a:t>
            </a:r>
          </a:p>
          <a:p>
            <a:pPr algn="ctr"/>
            <a:r>
              <a:rPr lang="fr-FR" dirty="0" smtClean="0"/>
              <a:t>10%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645215" y="4881716"/>
            <a:ext cx="2361253" cy="702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AUTRES PRATIQUES</a:t>
            </a:r>
          </a:p>
          <a:p>
            <a:pPr algn="ctr"/>
            <a:r>
              <a:rPr lang="fr-FR" dirty="0" smtClean="0"/>
              <a:t>20%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669427" y="4481163"/>
            <a:ext cx="582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Application </a:t>
            </a:r>
            <a:r>
              <a:rPr lang="fr-FR" b="1" dirty="0"/>
              <a:t>d’un RABAIS pour le risque de non permanence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147" y="296821"/>
            <a:ext cx="7886700" cy="1325563"/>
          </a:xfrm>
        </p:spPr>
        <p:txBody>
          <a:bodyPr/>
          <a:lstStyle/>
          <a:p>
            <a:pPr algn="ctr"/>
            <a:r>
              <a:rPr lang="fr-FR" dirty="0" smtClean="0"/>
              <a:t>Mise en œuvre d’un projet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3562" y="2610169"/>
            <a:ext cx="8527629" cy="3091590"/>
            <a:chOff x="-725762" y="2948708"/>
            <a:chExt cx="8093262" cy="3091590"/>
          </a:xfrm>
        </p:grpSpPr>
        <p:grpSp>
          <p:nvGrpSpPr>
            <p:cNvPr id="15" name="Groupe 14"/>
            <p:cNvGrpSpPr/>
            <p:nvPr/>
          </p:nvGrpSpPr>
          <p:grpSpPr>
            <a:xfrm>
              <a:off x="-725762" y="2948708"/>
              <a:ext cx="8093262" cy="3091590"/>
              <a:chOff x="-725762" y="3518064"/>
              <a:chExt cx="8093262" cy="3091590"/>
            </a:xfrm>
          </p:grpSpPr>
          <p:graphicFrame>
            <p:nvGraphicFramePr>
              <p:cNvPr id="17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1502216603"/>
                  </p:ext>
                </p:extLst>
              </p:nvPr>
            </p:nvGraphicFramePr>
            <p:xfrm>
              <a:off x="-142477" y="3518064"/>
              <a:ext cx="6840538" cy="14799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18" name="Group 28"/>
              <p:cNvGrpSpPr/>
              <p:nvPr/>
            </p:nvGrpSpPr>
            <p:grpSpPr>
              <a:xfrm flipV="1">
                <a:off x="-642643" y="4542035"/>
                <a:ext cx="950173" cy="1080804"/>
                <a:chOff x="317389" y="1486784"/>
                <a:chExt cx="1106083" cy="1524822"/>
              </a:xfrm>
            </p:grpSpPr>
            <p:cxnSp>
              <p:nvCxnSpPr>
                <p:cNvPr id="50" name="Straight Connector 9"/>
                <p:cNvCxnSpPr>
                  <a:stCxn id="51" idx="4"/>
                  <a:endCxn id="16" idx="3"/>
                </p:cNvCxnSpPr>
                <p:nvPr/>
              </p:nvCxnSpPr>
              <p:spPr>
                <a:xfrm>
                  <a:off x="870431" y="2278871"/>
                  <a:ext cx="245698" cy="732735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11"/>
                <p:cNvSpPr/>
                <p:nvPr/>
              </p:nvSpPr>
              <p:spPr>
                <a:xfrm>
                  <a:off x="317389" y="1486784"/>
                  <a:ext cx="1106083" cy="79208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3000" dirty="0">
                    <a:solidFill>
                      <a:srgbClr val="2D3E50"/>
                    </a:solidFill>
                    <a:latin typeface="FontAwesome" pitchFamily="2" charset="0"/>
                  </a:endParaRPr>
                </a:p>
              </p:txBody>
            </p:sp>
          </p:grpSp>
          <p:grpSp>
            <p:nvGrpSpPr>
              <p:cNvPr id="19" name="Group 29"/>
              <p:cNvGrpSpPr/>
              <p:nvPr/>
            </p:nvGrpSpPr>
            <p:grpSpPr>
              <a:xfrm>
                <a:off x="100108" y="4466547"/>
                <a:ext cx="883434" cy="1228002"/>
                <a:chOff x="1335249" y="3705843"/>
                <a:chExt cx="1177913" cy="1637333"/>
              </a:xfrm>
            </p:grpSpPr>
            <p:cxnSp>
              <p:nvCxnSpPr>
                <p:cNvPr id="47" name="Straight Connector 30"/>
                <p:cNvCxnSpPr>
                  <a:stCxn id="48" idx="5"/>
                  <a:endCxn id="49" idx="0"/>
                </p:cNvCxnSpPr>
                <p:nvPr/>
              </p:nvCxnSpPr>
              <p:spPr>
                <a:xfrm>
                  <a:off x="1436713" y="3807307"/>
                  <a:ext cx="630770" cy="64450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31"/>
                <p:cNvSpPr/>
                <p:nvPr/>
              </p:nvSpPr>
              <p:spPr>
                <a:xfrm>
                  <a:off x="1335249" y="3705843"/>
                  <a:ext cx="118872" cy="11887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350" dirty="0"/>
                </a:p>
              </p:txBody>
            </p:sp>
            <p:sp>
              <p:nvSpPr>
                <p:cNvPr id="49" name="Oval 32"/>
                <p:cNvSpPr/>
                <p:nvPr/>
              </p:nvSpPr>
              <p:spPr>
                <a:xfrm>
                  <a:off x="1621803" y="4451816"/>
                  <a:ext cx="891359" cy="8913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3000" dirty="0">
                    <a:solidFill>
                      <a:srgbClr val="297FB8"/>
                    </a:solidFill>
                    <a:latin typeface="FontAwesome" pitchFamily="2" charset="0"/>
                  </a:endParaRPr>
                </a:p>
              </p:txBody>
            </p:sp>
          </p:grpSp>
          <p:grpSp>
            <p:nvGrpSpPr>
              <p:cNvPr id="20" name="Group 37"/>
              <p:cNvGrpSpPr/>
              <p:nvPr/>
            </p:nvGrpSpPr>
            <p:grpSpPr>
              <a:xfrm>
                <a:off x="5830188" y="4479223"/>
                <a:ext cx="956817" cy="959239"/>
                <a:chOff x="1429771" y="3692536"/>
                <a:chExt cx="1393204" cy="1278985"/>
              </a:xfrm>
            </p:grpSpPr>
            <p:cxnSp>
              <p:nvCxnSpPr>
                <p:cNvPr id="44" name="Straight Connector 38"/>
                <p:cNvCxnSpPr/>
                <p:nvPr/>
              </p:nvCxnSpPr>
              <p:spPr>
                <a:xfrm>
                  <a:off x="2205199" y="3793693"/>
                  <a:ext cx="0" cy="72008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39"/>
                <p:cNvSpPr/>
                <p:nvPr/>
              </p:nvSpPr>
              <p:spPr>
                <a:xfrm>
                  <a:off x="2143349" y="3692536"/>
                  <a:ext cx="118872" cy="11887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350" dirty="0"/>
                </a:p>
              </p:txBody>
            </p:sp>
            <p:sp>
              <p:nvSpPr>
                <p:cNvPr id="46" name="Oval 40"/>
                <p:cNvSpPr/>
                <p:nvPr/>
              </p:nvSpPr>
              <p:spPr>
                <a:xfrm>
                  <a:off x="1429771" y="4179433"/>
                  <a:ext cx="1393204" cy="79208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3000" dirty="0">
                    <a:solidFill>
                      <a:srgbClr val="E84C3D"/>
                    </a:solidFill>
                    <a:latin typeface="FontAwesome" pitchFamily="2" charset="0"/>
                  </a:endParaRPr>
                </a:p>
              </p:txBody>
            </p:sp>
          </p:grpSp>
          <p:grpSp>
            <p:nvGrpSpPr>
              <p:cNvPr id="21" name="Group 41"/>
              <p:cNvGrpSpPr/>
              <p:nvPr/>
            </p:nvGrpSpPr>
            <p:grpSpPr>
              <a:xfrm>
                <a:off x="2925435" y="4452218"/>
                <a:ext cx="594065" cy="966969"/>
                <a:chOff x="2287351" y="5606802"/>
                <a:chExt cx="792088" cy="1289292"/>
              </a:xfrm>
            </p:grpSpPr>
            <p:cxnSp>
              <p:nvCxnSpPr>
                <p:cNvPr id="41" name="Straight Connector 42"/>
                <p:cNvCxnSpPr/>
                <p:nvPr/>
              </p:nvCxnSpPr>
              <p:spPr>
                <a:xfrm>
                  <a:off x="2669812" y="5642809"/>
                  <a:ext cx="0" cy="72008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3"/>
                <p:cNvSpPr/>
                <p:nvPr/>
              </p:nvSpPr>
              <p:spPr>
                <a:xfrm>
                  <a:off x="2610377" y="5606802"/>
                  <a:ext cx="118872" cy="11887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350" dirty="0"/>
                </a:p>
              </p:txBody>
            </p:sp>
            <p:sp>
              <p:nvSpPr>
                <p:cNvPr id="43" name="Oval 44"/>
                <p:cNvSpPr/>
                <p:nvPr/>
              </p:nvSpPr>
              <p:spPr>
                <a:xfrm>
                  <a:off x="2287351" y="6104006"/>
                  <a:ext cx="792088" cy="79208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3000" dirty="0">
                    <a:solidFill>
                      <a:srgbClr val="F39C11"/>
                    </a:solidFill>
                    <a:latin typeface="FontAwesome" pitchFamily="2" charset="0"/>
                  </a:endParaRPr>
                </a:p>
              </p:txBody>
            </p:sp>
          </p:grpSp>
          <p:sp>
            <p:nvSpPr>
              <p:cNvPr id="39" name="TextBox 45"/>
              <p:cNvSpPr txBox="1"/>
              <p:nvPr/>
            </p:nvSpPr>
            <p:spPr>
              <a:xfrm>
                <a:off x="-725762" y="5648818"/>
                <a:ext cx="140728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002060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rPr>
                  <a:t>Diagnostic de </a:t>
                </a:r>
              </a:p>
              <a:p>
                <a:r>
                  <a:rPr lang="fr-FR" sz="1200" b="1" dirty="0" smtClean="0">
                    <a:solidFill>
                      <a:srgbClr val="002060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rPr>
                  <a:t>l’exploitation ou réf. générique</a:t>
                </a:r>
              </a:p>
            </p:txBody>
          </p:sp>
          <p:grpSp>
            <p:nvGrpSpPr>
              <p:cNvPr id="23" name="Group 48"/>
              <p:cNvGrpSpPr/>
              <p:nvPr/>
            </p:nvGrpSpPr>
            <p:grpSpPr>
              <a:xfrm>
                <a:off x="2666630" y="5446185"/>
                <a:ext cx="1937463" cy="962349"/>
                <a:chOff x="43462" y="9614140"/>
                <a:chExt cx="1921127" cy="1685437"/>
              </a:xfrm>
            </p:grpSpPr>
            <p:sp>
              <p:nvSpPr>
                <p:cNvPr id="37" name="TextBox 49"/>
                <p:cNvSpPr txBox="1"/>
                <p:nvPr/>
              </p:nvSpPr>
              <p:spPr>
                <a:xfrm>
                  <a:off x="69602" y="9614140"/>
                  <a:ext cx="1894987" cy="485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2060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Constat de mi-parcours</a:t>
                  </a:r>
                  <a:endParaRPr lang="fr-FR" sz="1200" b="1" dirty="0">
                    <a:solidFill>
                      <a:srgbClr val="002060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TextBox 50"/>
                <p:cNvSpPr txBox="1"/>
                <p:nvPr/>
              </p:nvSpPr>
              <p:spPr>
                <a:xfrm>
                  <a:off x="43462" y="9682477"/>
                  <a:ext cx="1868314" cy="1617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fr-FR" sz="1000" dirty="0" smtClean="0">
                    <a:solidFill>
                      <a:srgbClr val="7E8C8D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/>
                  <a:r>
                    <a:rPr lang="fr-FR" sz="1100" dirty="0" smtClean="0">
                      <a:solidFill>
                        <a:srgbClr val="7E8C8D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Bilan sur les pratiques mises en place, par un CAP’2ER® niveau 1 ou suivi des indicateurs</a:t>
                  </a:r>
                </a:p>
              </p:txBody>
            </p:sp>
          </p:grpSp>
          <p:grpSp>
            <p:nvGrpSpPr>
              <p:cNvPr id="24" name="Group 51"/>
              <p:cNvGrpSpPr/>
              <p:nvPr/>
            </p:nvGrpSpPr>
            <p:grpSpPr>
              <a:xfrm>
                <a:off x="5802295" y="5426848"/>
                <a:ext cx="1565205" cy="1182806"/>
                <a:chOff x="2845598" y="5832762"/>
                <a:chExt cx="2086939" cy="1577075"/>
              </a:xfrm>
            </p:grpSpPr>
            <p:sp>
              <p:nvSpPr>
                <p:cNvPr id="35" name="TextBox 52"/>
                <p:cNvSpPr txBox="1"/>
                <p:nvPr/>
              </p:nvSpPr>
              <p:spPr>
                <a:xfrm>
                  <a:off x="2845598" y="5832762"/>
                  <a:ext cx="1229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fr-FR" sz="1200" b="1" dirty="0" smtClean="0">
                      <a:solidFill>
                        <a:srgbClr val="002060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Bilan final</a:t>
                  </a:r>
                  <a:endParaRPr lang="fr-FR" sz="1200" b="1" dirty="0">
                    <a:solidFill>
                      <a:srgbClr val="002060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TextBox 53"/>
                <p:cNvSpPr txBox="1"/>
                <p:nvPr/>
              </p:nvSpPr>
              <p:spPr>
                <a:xfrm>
                  <a:off x="2916615" y="6158211"/>
                  <a:ext cx="2015922" cy="1251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1100" dirty="0" smtClean="0">
                      <a:solidFill>
                        <a:srgbClr val="7E8C8D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Bilan carbone et constat de réalisation des pratiques, calcul du gain carbone par rapport à l’année 1</a:t>
                  </a:r>
                </a:p>
              </p:txBody>
            </p:sp>
          </p:grp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038" y1="38571" x2="1038" y2="38571"/>
                            <a14:foregroundMark x1="27336" y1="30000" x2="27336" y2="30000"/>
                            <a14:foregroundMark x1="38408" y1="17143" x2="38408" y2="17143"/>
                            <a14:foregroundMark x1="50865" y1="25714" x2="50865" y2="25714"/>
                            <a14:foregroundMark x1="44637" y1="57143" x2="44637" y2="57143"/>
                            <a14:foregroundMark x1="59170" y1="40000" x2="59170" y2="40000"/>
                            <a14:foregroundMark x1="71626" y1="35714" x2="71626" y2="35714"/>
                            <a14:foregroundMark x1="86851" y1="44286" x2="86851" y2="44286"/>
                            <a14:foregroundMark x1="40138" y1="85714" x2="40138" y2="85714"/>
                            <a14:foregroundMark x1="20415" y1="38571" x2="20415" y2="38571"/>
                            <a14:foregroundMark x1="13495" y1="52857" x2="13495" y2="52857"/>
                            <a14:foregroundMark x1="34602" y1="35714" x2="34602" y2="35714"/>
                            <a14:foregroundMark x1="75779" y1="47143" x2="75779" y2="47143"/>
                            <a14:foregroundMark x1="93080" y1="58571" x2="93080" y2="58571"/>
                            <a14:foregroundMark x1="91349" y1="65714" x2="91349" y2="65714"/>
                            <a14:foregroundMark x1="3806" y1="18571" x2="3806" y2="18571"/>
                            <a14:foregroundMark x1="8997" y1="17143" x2="8997" y2="17143"/>
                          </a14:backgroundRemoval>
                        </a14:imgEffect>
                        <a14:imgEffect>
                          <a14:colorTemperature colorTemp="6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1230" y="5260100"/>
                <a:ext cx="868730" cy="196161"/>
              </a:xfrm>
              <a:prstGeom prst="rect">
                <a:avLst/>
              </a:prstGeom>
              <a:effectLst>
                <a:glow rad="127000">
                  <a:schemeClr val="bg1">
                    <a:alpha val="0"/>
                  </a:schemeClr>
                </a:glow>
                <a:reflection stA="0" endPos="65000" dist="50800" dir="5400000" sy="-100000" algn="bl" rotWithShape="0"/>
              </a:effectLst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807" y="5077223"/>
                <a:ext cx="532270" cy="532270"/>
              </a:xfrm>
              <a:prstGeom prst="rect">
                <a:avLst/>
              </a:prstGeom>
            </p:spPr>
          </p:pic>
          <p:grpSp>
            <p:nvGrpSpPr>
              <p:cNvPr id="27" name="Group 48"/>
              <p:cNvGrpSpPr/>
              <p:nvPr/>
            </p:nvGrpSpPr>
            <p:grpSpPr>
              <a:xfrm>
                <a:off x="656392" y="5654683"/>
                <a:ext cx="1724170" cy="923099"/>
                <a:chOff x="931329" y="6585692"/>
                <a:chExt cx="1709632" cy="1616693"/>
              </a:xfrm>
            </p:grpSpPr>
            <p:sp>
              <p:nvSpPr>
                <p:cNvPr id="33" name="TextBox 49"/>
                <p:cNvSpPr txBox="1"/>
                <p:nvPr/>
              </p:nvSpPr>
              <p:spPr>
                <a:xfrm>
                  <a:off x="955877" y="6585692"/>
                  <a:ext cx="1167001" cy="4851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2060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Plan Carbone</a:t>
                  </a:r>
                  <a:endParaRPr lang="fr-FR" sz="1200" b="1" dirty="0">
                    <a:solidFill>
                      <a:srgbClr val="002060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" name="TextBox 50"/>
                <p:cNvSpPr txBox="1"/>
                <p:nvPr/>
              </p:nvSpPr>
              <p:spPr>
                <a:xfrm>
                  <a:off x="931329" y="6854805"/>
                  <a:ext cx="1709632" cy="1347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dirty="0" smtClean="0">
                      <a:solidFill>
                        <a:srgbClr val="7E8C8D"/>
                      </a:solidFill>
                      <a:latin typeface="ITCAvantGardeStd-Md"/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Construction d’un plan d’action, choix des leviers, objectifs associés et gains carbone</a:t>
                  </a:r>
                  <a:endParaRPr lang="fr-FR" sz="1100" dirty="0">
                    <a:solidFill>
                      <a:srgbClr val="7E8C8D"/>
                    </a:solidFill>
                    <a:latin typeface="ITCAvantGardeStd-Md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038" y1="38571" x2="1038" y2="38571"/>
                            <a14:foregroundMark x1="27336" y1="30000" x2="27336" y2="30000"/>
                            <a14:foregroundMark x1="38408" y1="17143" x2="38408" y2="17143"/>
                            <a14:foregroundMark x1="50865" y1="25714" x2="50865" y2="25714"/>
                            <a14:foregroundMark x1="44637" y1="57143" x2="44637" y2="57143"/>
                            <a14:foregroundMark x1="59170" y1="40000" x2="59170" y2="40000"/>
                            <a14:foregroundMark x1="71626" y1="35714" x2="71626" y2="35714"/>
                            <a14:foregroundMark x1="86851" y1="44286" x2="86851" y2="44286"/>
                            <a14:foregroundMark x1="40138" y1="85714" x2="40138" y2="85714"/>
                            <a14:foregroundMark x1="20415" y1="38571" x2="20415" y2="38571"/>
                            <a14:foregroundMark x1="13495" y1="52857" x2="13495" y2="52857"/>
                            <a14:foregroundMark x1="34602" y1="35714" x2="34602" y2="35714"/>
                            <a14:foregroundMark x1="75779" y1="47143" x2="75779" y2="47143"/>
                            <a14:foregroundMark x1="93080" y1="58571" x2="93080" y2="58571"/>
                            <a14:foregroundMark x1="91349" y1="65714" x2="91349" y2="65714"/>
                            <a14:foregroundMark x1="3806" y1="18571" x2="3806" y2="18571"/>
                            <a14:foregroundMark x1="8997" y1="17143" x2="8997" y2="17143"/>
                          </a14:backgroundRemoval>
                        </a14:imgEffect>
                        <a14:imgEffect>
                          <a14:colorTemperature colorTemp="6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693" y="5058881"/>
                <a:ext cx="868730" cy="196161"/>
              </a:xfrm>
              <a:prstGeom prst="rect">
                <a:avLst/>
              </a:prstGeom>
              <a:effectLst>
                <a:glow rad="127000">
                  <a:schemeClr val="bg1">
                    <a:alpha val="0"/>
                  </a:schemeClr>
                </a:glow>
                <a:reflection stA="0" endPos="65000" dist="50800" dir="5400000" sy="-100000" algn="bl" rotWithShape="0"/>
              </a:effectLst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951" y="4883708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16" name="Oval 31"/>
            <p:cNvSpPr/>
            <p:nvPr/>
          </p:nvSpPr>
          <p:spPr>
            <a:xfrm>
              <a:off x="30453" y="3896580"/>
              <a:ext cx="89154" cy="8915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470923" y="1385791"/>
            <a:ext cx="431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durée maximale de 5 ans renouvelable</a:t>
            </a:r>
            <a:endParaRPr lang="fr-FR" b="1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860089" y="3285314"/>
            <a:ext cx="125111" cy="13697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492226" y="3051254"/>
            <a:ext cx="123068" cy="1185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Straight Connector 38"/>
          <p:cNvCxnSpPr/>
          <p:nvPr/>
        </p:nvCxnSpPr>
        <p:spPr>
          <a:xfrm>
            <a:off x="7564885" y="2615769"/>
            <a:ext cx="0" cy="54006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1357472" y="3056489"/>
            <a:ext cx="125111" cy="13697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extBox 45"/>
          <p:cNvSpPr txBox="1"/>
          <p:nvPr/>
        </p:nvSpPr>
        <p:spPr>
          <a:xfrm>
            <a:off x="6942505" y="2174657"/>
            <a:ext cx="134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ITCAvantGardeStd-Md"/>
                <a:ea typeface="Open Sans" panose="020B0606030504020204" pitchFamily="34" charset="0"/>
                <a:cs typeface="Open Sans" panose="020B0606030504020204" pitchFamily="34" charset="0"/>
              </a:rPr>
              <a:t>Audit de vérification</a:t>
            </a:r>
          </a:p>
        </p:txBody>
      </p:sp>
      <p:sp>
        <p:nvSpPr>
          <p:cNvPr id="58" name="TextBox 45"/>
          <p:cNvSpPr txBox="1"/>
          <p:nvPr/>
        </p:nvSpPr>
        <p:spPr>
          <a:xfrm>
            <a:off x="818691" y="2253444"/>
            <a:ext cx="120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ITCAvantGardeStd-Md"/>
                <a:ea typeface="Open Sans" panose="020B0606030504020204" pitchFamily="34" charset="0"/>
                <a:cs typeface="Open Sans" panose="020B0606030504020204" pitchFamily="34" charset="0"/>
              </a:rPr>
              <a:t>Validation du projet</a:t>
            </a:r>
          </a:p>
        </p:txBody>
      </p:sp>
      <p:cxnSp>
        <p:nvCxnSpPr>
          <p:cNvPr id="59" name="Straight Connector 38"/>
          <p:cNvCxnSpPr>
            <a:stCxn id="58" idx="2"/>
            <a:endCxn id="56" idx="0"/>
          </p:cNvCxnSpPr>
          <p:nvPr/>
        </p:nvCxnSpPr>
        <p:spPr>
          <a:xfrm>
            <a:off x="1420027" y="2715109"/>
            <a:ext cx="1" cy="34138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45"/>
          <p:cNvSpPr txBox="1"/>
          <p:nvPr/>
        </p:nvSpPr>
        <p:spPr>
          <a:xfrm>
            <a:off x="-75063" y="3207841"/>
            <a:ext cx="1037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ITCAvantGardeStd-Md"/>
                <a:ea typeface="Open Sans" panose="020B0606030504020204" pitchFamily="34" charset="0"/>
                <a:cs typeface="Open Sans" panose="020B0606030504020204" pitchFamily="34" charset="0"/>
              </a:rPr>
              <a:t>Notification</a:t>
            </a:r>
          </a:p>
        </p:txBody>
      </p:sp>
      <p:sp>
        <p:nvSpPr>
          <p:cNvPr id="66" name="TextBox 45"/>
          <p:cNvSpPr txBox="1"/>
          <p:nvPr/>
        </p:nvSpPr>
        <p:spPr>
          <a:xfrm>
            <a:off x="7828912" y="3214073"/>
            <a:ext cx="143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ITCAvantGardeStd-Md"/>
                <a:ea typeface="Open Sans" panose="020B0606030504020204" pitchFamily="34" charset="0"/>
                <a:cs typeface="Open Sans" panose="020B0606030504020204" pitchFamily="34" charset="0"/>
              </a:rPr>
              <a:t>Reconnaissance des RE</a:t>
            </a:r>
          </a:p>
        </p:txBody>
      </p:sp>
      <p:sp>
        <p:nvSpPr>
          <p:cNvPr id="67" name="Ellipse 66"/>
          <p:cNvSpPr/>
          <p:nvPr/>
        </p:nvSpPr>
        <p:spPr>
          <a:xfrm>
            <a:off x="7802125" y="3294677"/>
            <a:ext cx="125111" cy="13697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des réductions d’émissions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auditeur compétent et indépendant</a:t>
            </a:r>
          </a:p>
          <a:p>
            <a:r>
              <a:rPr lang="fr-FR" dirty="0" smtClean="0"/>
              <a:t>Audit dans les exploitations (CAP’2ER®) sur un échantillon minimal de 5 fermes</a:t>
            </a:r>
          </a:p>
          <a:p>
            <a:r>
              <a:rPr lang="fr-FR" dirty="0" smtClean="0"/>
              <a:t>Échantillon ½ √n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LABEL BAS CARBONE – Méthode CARBON AGRI –  7 juillet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22757"/>
              </p:ext>
            </p:extLst>
          </p:nvPr>
        </p:nvGraphicFramePr>
        <p:xfrm>
          <a:off x="1523999" y="39286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d’exploitations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échantillon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Exemple de plan carbone et des réductions associées d’une ferme laitière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24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19304499"/>
              </p:ext>
            </p:extLst>
          </p:nvPr>
        </p:nvGraphicFramePr>
        <p:xfrm>
          <a:off x="751501" y="1532965"/>
          <a:ext cx="5693835" cy="336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59629120"/>
              </p:ext>
            </p:extLst>
          </p:nvPr>
        </p:nvGraphicFramePr>
        <p:xfrm>
          <a:off x="6513233" y="1532965"/>
          <a:ext cx="1879002" cy="336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11034" y="4397614"/>
            <a:ext cx="75219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/>
              <a:t>Réduction des émissions de GES et augmentation du stockage de carbone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22235" y="5288942"/>
            <a:ext cx="7299525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Réduction </a:t>
            </a:r>
            <a:r>
              <a:rPr lang="fr-FR" b="1" dirty="0"/>
              <a:t>empreinte carbone : 14 </a:t>
            </a:r>
            <a:r>
              <a:rPr lang="fr-FR" b="1" dirty="0" smtClean="0"/>
              <a:t>%</a:t>
            </a:r>
          </a:p>
          <a:p>
            <a:pPr algn="ctr"/>
            <a:endParaRPr lang="fr-FR" sz="1100" b="1" dirty="0" smtClean="0"/>
          </a:p>
          <a:p>
            <a:pPr algn="ctr"/>
            <a:r>
              <a:rPr lang="fr-FR" b="1" dirty="0"/>
              <a:t>Sur les 5 années du </a:t>
            </a:r>
            <a:r>
              <a:rPr lang="fr-FR" b="1" dirty="0" smtClean="0"/>
              <a:t>projet : </a:t>
            </a:r>
          </a:p>
          <a:p>
            <a:pPr algn="ctr"/>
            <a:r>
              <a:rPr lang="fr-FR" b="1" dirty="0" smtClean="0"/>
              <a:t>#300 tonnes pour une ferme moyenne française</a:t>
            </a:r>
            <a:endParaRPr lang="fr-FR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4305630" y="4853015"/>
            <a:ext cx="532737" cy="51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6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évolutions futures de CARBON AGRI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8258175" cy="4351338"/>
          </a:xfrm>
        </p:spPr>
        <p:txBody>
          <a:bodyPr/>
          <a:lstStyle/>
          <a:p>
            <a:r>
              <a:rPr lang="fr-FR" b="1" dirty="0" smtClean="0"/>
              <a:t>Intégration de l’effet des lipides sur la réduction des émissions de méthane entérique - BBC</a:t>
            </a:r>
          </a:p>
          <a:p>
            <a:r>
              <a:rPr lang="fr-FR" b="1" dirty="0" smtClean="0"/>
              <a:t>Elargissement aux caprins et aux ovins</a:t>
            </a:r>
          </a:p>
          <a:p>
            <a:r>
              <a:rPr lang="fr-FR" b="1" dirty="0" smtClean="0"/>
              <a:t>Elargissement des modalités de prise en compte du stockage de carbone en lien avec le GT Grandes Cultures</a:t>
            </a:r>
          </a:p>
          <a:p>
            <a:r>
              <a:rPr lang="fr-FR" b="1" dirty="0" smtClean="0"/>
              <a:t>Le calcul du gain carbone en fin de projet sera réalisé avec la dernière version de la méthodologie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2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202266" y="2373418"/>
            <a:ext cx="1459774" cy="1400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Projet individuel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5295356" y="1926318"/>
            <a:ext cx="2609305" cy="2566852"/>
            <a:chOff x="6291943" y="1972491"/>
            <a:chExt cx="3479073" cy="3422469"/>
          </a:xfrm>
        </p:grpSpPr>
        <p:sp>
          <p:nvSpPr>
            <p:cNvPr id="5" name="Ellipse 4"/>
            <p:cNvSpPr/>
            <p:nvPr/>
          </p:nvSpPr>
          <p:spPr>
            <a:xfrm>
              <a:off x="6291943" y="1972491"/>
              <a:ext cx="3479073" cy="342246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30020" y="2177924"/>
              <a:ext cx="1602919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350" dirty="0"/>
                <a:t>Projet collectif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6753496" y="27954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7410991" y="2777661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729549" y="34725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7210696" y="3252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7855131" y="310025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7515496" y="35574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321038" y="281939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7820296" y="38622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508273" y="330054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8125096" y="41670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8860968" y="290611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8429896" y="44718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8090262" y="362929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9024255" y="348343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8564878" y="3893104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9049421" y="399070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734696" y="4776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6594566" y="391014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6996729" y="3764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6989673" y="429550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339149" y="40821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358741" y="4667795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7643949" y="43869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8060828" y="457635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7855131" y="493956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7866014" y="2532015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lèche vers le bas 33"/>
          <p:cNvSpPr/>
          <p:nvPr/>
        </p:nvSpPr>
        <p:spPr>
          <a:xfrm>
            <a:off x="1805604" y="3916467"/>
            <a:ext cx="253095" cy="30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Flèche vers le bas 34"/>
          <p:cNvSpPr/>
          <p:nvPr/>
        </p:nvSpPr>
        <p:spPr>
          <a:xfrm>
            <a:off x="6441620" y="4630197"/>
            <a:ext cx="253095" cy="30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Rectangle 35"/>
          <p:cNvSpPr/>
          <p:nvPr/>
        </p:nvSpPr>
        <p:spPr>
          <a:xfrm>
            <a:off x="1344323" y="4373668"/>
            <a:ext cx="1175657" cy="41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Porteur de projet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80339" y="5055461"/>
            <a:ext cx="1175657" cy="41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Mandataire</a:t>
            </a:r>
          </a:p>
        </p:txBody>
      </p:sp>
      <p:sp>
        <p:nvSpPr>
          <p:cNvPr id="38" name="Ellipse 37"/>
          <p:cNvSpPr/>
          <p:nvPr/>
        </p:nvSpPr>
        <p:spPr>
          <a:xfrm>
            <a:off x="3287034" y="2378621"/>
            <a:ext cx="1459774" cy="1400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Projet individuel</a:t>
            </a:r>
          </a:p>
        </p:txBody>
      </p:sp>
      <p:sp>
        <p:nvSpPr>
          <p:cNvPr id="39" name="Flèche vers le bas 38"/>
          <p:cNvSpPr/>
          <p:nvPr/>
        </p:nvSpPr>
        <p:spPr>
          <a:xfrm>
            <a:off x="3890372" y="3921670"/>
            <a:ext cx="253095" cy="30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Rectangle 39"/>
          <p:cNvSpPr/>
          <p:nvPr/>
        </p:nvSpPr>
        <p:spPr>
          <a:xfrm>
            <a:off x="3429091" y="4378871"/>
            <a:ext cx="1175657" cy="41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Mandataire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59066" y="5618208"/>
            <a:ext cx="2981710" cy="3108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Économie d’échelle</a:t>
            </a:r>
          </a:p>
        </p:txBody>
      </p:sp>
      <p:cxnSp>
        <p:nvCxnSpPr>
          <p:cNvPr id="42" name="Connecteur droit avec flèche 41"/>
          <p:cNvCxnSpPr>
            <a:stCxn id="5" idx="3"/>
            <a:endCxn id="41" idx="0"/>
          </p:cNvCxnSpPr>
          <p:nvPr/>
        </p:nvCxnSpPr>
        <p:spPr>
          <a:xfrm flipH="1">
            <a:off x="5049921" y="4117263"/>
            <a:ext cx="627558" cy="15009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Modalités de mise en œuvre des projets</a:t>
            </a:r>
            <a:br>
              <a:rPr lang="fr-FR" dirty="0" smtClean="0"/>
            </a:br>
            <a:r>
              <a:rPr lang="fr-FR" sz="2800" dirty="0" smtClean="0"/>
              <a:t>Projet individuel ou collectif</a:t>
            </a:r>
            <a:endParaRPr lang="fr-FR" sz="2800" dirty="0"/>
          </a:p>
        </p:txBody>
      </p:sp>
      <p:pic>
        <p:nvPicPr>
          <p:cNvPr id="44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481" y="5929051"/>
            <a:ext cx="769352" cy="7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6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B0467-A17E-4757-B9B8-2760C8DE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48" y="4571138"/>
            <a:ext cx="8229600" cy="824955"/>
          </a:xfrm>
        </p:spPr>
        <p:txBody>
          <a:bodyPr/>
          <a:lstStyle/>
          <a:p>
            <a:r>
              <a:rPr lang="fr-FR" dirty="0"/>
              <a:t>Initiative de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FC648B-0AC4-4623-A783-16DF24D6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932" y="1252846"/>
            <a:ext cx="6120680" cy="3060340"/>
          </a:xfrm>
          <a:prstGeom prst="rect">
            <a:avLst/>
          </a:prstGeom>
        </p:spPr>
      </p:pic>
      <p:pic>
        <p:nvPicPr>
          <p:cNvPr id="6" name="Image 5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96E2FFC6-792E-42FB-8A6C-82102F4EA4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248" y="5219986"/>
            <a:ext cx="963368" cy="9633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4A5DD6-B51F-4F05-980A-D8F3477311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822" y="5294795"/>
            <a:ext cx="925938" cy="9633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F3C916-A9CB-4A02-9FCE-902887DA34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966" y="5243558"/>
            <a:ext cx="1139797" cy="963368"/>
          </a:xfrm>
          <a:prstGeom prst="rect">
            <a:avLst/>
          </a:prstGeom>
        </p:spPr>
      </p:pic>
      <p:pic>
        <p:nvPicPr>
          <p:cNvPr id="13" name="Image 1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1D5E8A8-0603-407C-AB56-EA5009725E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969" y="5430296"/>
            <a:ext cx="1516224" cy="75305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49" y="432594"/>
            <a:ext cx="7886700" cy="1062832"/>
          </a:xfrm>
        </p:spPr>
        <p:txBody>
          <a:bodyPr/>
          <a:lstStyle/>
          <a:p>
            <a:pPr algn="ctr"/>
            <a:r>
              <a:rPr lang="fr-FR" dirty="0" smtClean="0"/>
              <a:t>Exemple de mandataire</a:t>
            </a:r>
            <a:endParaRPr lang="fr-F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753100" y="6353175"/>
            <a:ext cx="30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contact@france-carbon-agri.fr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443" y="5133438"/>
            <a:ext cx="1274338" cy="9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6294B27-0B9F-4AD7-AAD9-B0D0DEA2A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075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que 7" descr="Réseau social">
            <a:extLst>
              <a:ext uri="{FF2B5EF4-FFF2-40B4-BE49-F238E27FC236}">
                <a16:creationId xmlns:a16="http://schemas.microsoft.com/office/drawing/2014/main" id="{F3096DB7-2297-4E7D-93BA-A42D90DA3F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2635" y="1775074"/>
            <a:ext cx="914400" cy="914400"/>
          </a:xfrm>
          <a:prstGeom prst="rect">
            <a:avLst/>
          </a:prstGeom>
        </p:spPr>
      </p:pic>
      <p:pic>
        <p:nvPicPr>
          <p:cNvPr id="10" name="Graphique 9" descr="Professeur">
            <a:extLst>
              <a:ext uri="{FF2B5EF4-FFF2-40B4-BE49-F238E27FC236}">
                <a16:creationId xmlns:a16="http://schemas.microsoft.com/office/drawing/2014/main" id="{9AEBF80C-01A5-4257-8051-84EDE9EF45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78532" y="1775074"/>
            <a:ext cx="801580" cy="8015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E023604-BE1A-4BDF-8C7C-6BAB754FF0B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799" y="5240985"/>
            <a:ext cx="648072" cy="824082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2F16F-3A78-4E66-B298-2A79F4153D4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32" y="5202717"/>
            <a:ext cx="649453" cy="836712"/>
          </a:xfrm>
          <a:prstGeom prst="rect">
            <a:avLst/>
          </a:prstGeom>
        </p:spPr>
      </p:pic>
      <p:sp>
        <p:nvSpPr>
          <p:cNvPr id="30" name="Flèche : courbe vers le haut 29">
            <a:extLst>
              <a:ext uri="{FF2B5EF4-FFF2-40B4-BE49-F238E27FC236}">
                <a16:creationId xmlns:a16="http://schemas.microsoft.com/office/drawing/2014/main" id="{77800165-E33C-45C4-9B9A-A2264BF0677E}"/>
              </a:ext>
            </a:extLst>
          </p:cNvPr>
          <p:cNvSpPr/>
          <p:nvPr/>
        </p:nvSpPr>
        <p:spPr>
          <a:xfrm flipH="1">
            <a:off x="3917903" y="4483031"/>
            <a:ext cx="998620" cy="3621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Flèche : courbe vers le haut 30">
            <a:extLst>
              <a:ext uri="{FF2B5EF4-FFF2-40B4-BE49-F238E27FC236}">
                <a16:creationId xmlns:a16="http://schemas.microsoft.com/office/drawing/2014/main" id="{68A3B7D7-94DC-47EE-BB40-AFF637B43BB5}"/>
              </a:ext>
            </a:extLst>
          </p:cNvPr>
          <p:cNvSpPr/>
          <p:nvPr/>
        </p:nvSpPr>
        <p:spPr>
          <a:xfrm rot="10800000" flipH="1">
            <a:off x="3949707" y="3066938"/>
            <a:ext cx="998620" cy="362173"/>
          </a:xfrm>
          <a:prstGeom prst="curvedUp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FC648B-0AC4-4623-A783-16DF24D625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163" y="3555202"/>
            <a:ext cx="1815708" cy="823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Coordination des projets</a:t>
            </a:r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0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Les missions du mandataire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637F9EB2-145E-43F3-A66C-A66465B448FF" descr="3DBD1EB0-13A4-4C09-94A2-8A6B20D41D2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27120"/>
            <a:ext cx="4725887" cy="367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637F9EB2-145E-43F3-A66C-A66465B448FF" descr="3DBD1EB0-13A4-4C09-94A2-8A6B20D41D2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9068" y="2545143"/>
            <a:ext cx="4755076" cy="18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42200" y="4330324"/>
            <a:ext cx="20338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cap="all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Contractualisation et suivi de projet</a:t>
            </a:r>
            <a:endParaRPr lang="fr-FR" sz="1100" cap="all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8458" y="1097045"/>
            <a:ext cx="8518046" cy="476914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fr-FR" sz="2250" b="1" dirty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1425" b="1" dirty="0">
              <a:solidFill>
                <a:srgbClr val="4675B9"/>
              </a:solidFill>
            </a:endParaRPr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950" b="1" dirty="0">
                <a:solidFill>
                  <a:schemeClr val="bg2">
                    <a:lumMod val="50000"/>
                  </a:schemeClr>
                </a:solidFill>
              </a:rPr>
              <a:t>Mardi 23 Juin de 14h à 15h30 </a:t>
            </a:r>
            <a:r>
              <a:rPr lang="fr-FR" sz="1950" dirty="0">
                <a:solidFill>
                  <a:schemeClr val="bg2">
                    <a:lumMod val="50000"/>
                  </a:schemeClr>
                </a:solidFill>
              </a:rPr>
              <a:t>– présentation générale du Label Bas Carbone </a:t>
            </a:r>
          </a:p>
          <a:p>
            <a:pPr marL="342900" indent="-4763" algn="l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675085" algn="l"/>
              </a:tabLst>
            </a:pPr>
            <a:r>
              <a:rPr lang="fr-FR" sz="1275" b="1" dirty="0">
                <a:solidFill>
                  <a:schemeClr val="bg1">
                    <a:lumMod val="50000"/>
                  </a:schemeClr>
                </a:solidFill>
              </a:rPr>
              <a:t> Retrouvez la vidéo et la présentation </a:t>
            </a:r>
            <a:r>
              <a:rPr lang="fr-FR" sz="1275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275" dirty="0">
                <a:hlinkClick r:id="rId3"/>
              </a:rPr>
              <a:t>https://www.i4ce.org/serie-de-webinaires-label-bas-carbone-i-presentation-generale-du-label-bas-carbone/</a:t>
            </a:r>
            <a:endParaRPr lang="fr-FR" sz="1275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950" b="1" dirty="0">
                <a:solidFill>
                  <a:schemeClr val="bg2">
                    <a:lumMod val="50000"/>
                  </a:schemeClr>
                </a:solidFill>
              </a:rPr>
              <a:t>Jeudi 25 Juin de 9h30 à 10h30</a:t>
            </a:r>
            <a:r>
              <a:rPr lang="fr-FR" sz="1950" dirty="0">
                <a:solidFill>
                  <a:schemeClr val="bg2">
                    <a:lumMod val="50000"/>
                  </a:schemeClr>
                </a:solidFill>
              </a:rPr>
              <a:t> - Passer à l’action : le LBC du point de vue des porteurs de projet</a:t>
            </a:r>
          </a:p>
          <a:p>
            <a:pPr marL="342900" indent="-4763" algn="l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675085" algn="l"/>
              </a:tabLst>
            </a:pPr>
            <a:r>
              <a:rPr lang="fr-FR" sz="1275" b="1" dirty="0">
                <a:solidFill>
                  <a:schemeClr val="bg1">
                    <a:lumMod val="50000"/>
                  </a:schemeClr>
                </a:solidFill>
              </a:rPr>
              <a:t> Retrouvez la vidéo et la présentation : </a:t>
            </a:r>
            <a:r>
              <a:rPr lang="fr-FR" sz="1275" dirty="0">
                <a:hlinkClick r:id="rId4"/>
              </a:rPr>
              <a:t>https://www.i4ce.org/serie-de-webinaires-label-bas-carbone-i-passer-a-laction-le-label-du-point-de-vue-des-porteurs-de-projet/</a:t>
            </a:r>
            <a:endParaRPr lang="fr-FR" sz="1275" dirty="0"/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675085" algn="l"/>
              </a:tabLst>
            </a:pPr>
            <a:r>
              <a:rPr lang="fr-FR" sz="1950" b="1" dirty="0">
                <a:solidFill>
                  <a:schemeClr val="bg2">
                    <a:lumMod val="50000"/>
                  </a:schemeClr>
                </a:solidFill>
              </a:rPr>
              <a:t>Lundi 29 Juin de 14h à 15h - Passer à l’action : le LBC du point de vue des financeurs</a:t>
            </a:r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675085" algn="l"/>
              </a:tabLst>
            </a:pPr>
            <a:r>
              <a:rPr lang="fr-FR" sz="1275" b="1" dirty="0">
                <a:solidFill>
                  <a:schemeClr val="bg1">
                    <a:lumMod val="50000"/>
                  </a:schemeClr>
                </a:solidFill>
              </a:rPr>
              <a:t>Retrouvez la vidéo et la présentation :</a:t>
            </a:r>
            <a:r>
              <a:rPr lang="fr-FR" sz="1275" dirty="0">
                <a:hlinkClick r:id="rId5"/>
              </a:rPr>
              <a:t>https://www.i4ce.org/serie-de-webinaires-label-bas-carbone-i-passer-a-laction-le-label-du-point-de-vue-des-financeurs/</a:t>
            </a:r>
            <a:endParaRPr lang="fr-FR" sz="1275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675085" algn="l"/>
              </a:tabLst>
            </a:pPr>
            <a:r>
              <a:rPr lang="fr-FR" sz="1950" b="1" dirty="0">
                <a:solidFill>
                  <a:schemeClr val="bg2">
                    <a:lumMod val="50000"/>
                  </a:schemeClr>
                </a:solidFill>
              </a:rPr>
              <a:t>Lundi 6 Juillet de 14h à 15h – Présentation des méthodes forestières par le CNPF </a:t>
            </a:r>
          </a:p>
          <a:p>
            <a:pPr marL="342900" indent="-342900" algn="l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950" b="1" u="sng" dirty="0">
                <a:solidFill>
                  <a:schemeClr val="accent5">
                    <a:lumMod val="75000"/>
                  </a:schemeClr>
                </a:solidFill>
              </a:rPr>
              <a:t>Mardi 7 Juillet de 14h à 15h </a:t>
            </a:r>
            <a:r>
              <a:rPr lang="fr-FR" sz="1950" u="sng" dirty="0">
                <a:solidFill>
                  <a:schemeClr val="accent5">
                    <a:lumMod val="75000"/>
                  </a:schemeClr>
                </a:solidFill>
              </a:rPr>
              <a:t>– Présentation de la méthode Carbon Agri par l’IDELE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5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financement des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Contractualisation </a:t>
            </a:r>
          </a:p>
          <a:p>
            <a:pPr lvl="1"/>
            <a:r>
              <a:rPr lang="fr-FR" b="1" dirty="0" smtClean="0"/>
              <a:t>3 €/t CO</a:t>
            </a:r>
            <a:r>
              <a:rPr lang="fr-FR" b="1" baseline="-25000" dirty="0" smtClean="0"/>
              <a:t>2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anose="05000000000000000000" pitchFamily="2" charset="2"/>
              </a:rPr>
              <a:t> Ingénierie FCAA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5 €/t CO</a:t>
            </a:r>
            <a:r>
              <a:rPr lang="fr-FR" b="1" baseline="-25000" dirty="0" smtClean="0">
                <a:sym typeface="Wingdings" panose="05000000000000000000" pitchFamily="2" charset="2"/>
              </a:rPr>
              <a:t>2</a:t>
            </a:r>
            <a:r>
              <a:rPr lang="fr-FR" b="1" dirty="0" smtClean="0">
                <a:sym typeface="Wingdings" panose="05000000000000000000" pitchFamily="2" charset="2"/>
              </a:rPr>
              <a:t>  Porteur de projet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30-35* €/t CO</a:t>
            </a:r>
            <a:r>
              <a:rPr lang="fr-FR" b="1" baseline="-25000" dirty="0">
                <a:sym typeface="Wingdings" panose="05000000000000000000" pitchFamily="2" charset="2"/>
              </a:rPr>
              <a:t>2</a:t>
            </a:r>
            <a:r>
              <a:rPr lang="fr-FR" b="1" dirty="0" smtClean="0">
                <a:sym typeface="Wingdings" panose="05000000000000000000" pitchFamily="2" charset="2"/>
              </a:rPr>
              <a:t>  Paiement éleveur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35550" y="4654378"/>
            <a:ext cx="56729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Modalités de paiement </a:t>
            </a:r>
          </a:p>
          <a:p>
            <a:r>
              <a:rPr lang="fr-FR" b="1" dirty="0" smtClean="0"/>
              <a:t>- 40 % en milieu de projet</a:t>
            </a:r>
          </a:p>
          <a:p>
            <a:r>
              <a:rPr lang="fr-FR" b="1" dirty="0" smtClean="0"/>
              <a:t>- Le solde en fin de projet sur la base du CO</a:t>
            </a:r>
            <a:r>
              <a:rPr lang="fr-FR" b="1" baseline="-25000" dirty="0" smtClean="0"/>
              <a:t>2</a:t>
            </a:r>
            <a:r>
              <a:rPr lang="fr-FR" b="1" dirty="0" smtClean="0"/>
              <a:t> évité labélisé</a:t>
            </a:r>
            <a:endParaRPr lang="fr-FR" b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FC648B-0AC4-4623-A783-16DF24D6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725" y="2181812"/>
            <a:ext cx="2116379" cy="10581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72236" y="6330153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Selon les projets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3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303" y="714708"/>
            <a:ext cx="8104365" cy="6762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17 février 2020 </a:t>
            </a:r>
            <a:br>
              <a:rPr lang="fr-FR" dirty="0" smtClean="0"/>
            </a:br>
            <a:r>
              <a:rPr lang="fr-FR" dirty="0" smtClean="0"/>
              <a:t>Notification </a:t>
            </a:r>
            <a:r>
              <a:rPr lang="fr-FR" dirty="0"/>
              <a:t>du 1</a:t>
            </a:r>
            <a:r>
              <a:rPr lang="fr-FR" baseline="30000" dirty="0"/>
              <a:t>er</a:t>
            </a:r>
            <a:r>
              <a:rPr lang="fr-FR" dirty="0"/>
              <a:t> projet au </a:t>
            </a:r>
            <a:r>
              <a:rPr lang="fr-FR" dirty="0" smtClean="0"/>
              <a:t>MTES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686" y="13399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22 porteurs de projet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391 exploitations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# 71 000 tonnes CO</a:t>
            </a:r>
            <a:r>
              <a:rPr lang="fr-FR" baseline="-25000" dirty="0" smtClean="0"/>
              <a:t>2</a:t>
            </a:r>
            <a:r>
              <a:rPr lang="fr-FR" dirty="0" smtClean="0"/>
              <a:t> évitées</a:t>
            </a:r>
            <a:endParaRPr lang="fr-FR" dirty="0"/>
          </a:p>
        </p:txBody>
      </p:sp>
      <p:pic>
        <p:nvPicPr>
          <p:cNvPr id="5" name="Image 4" descr="Altitude CMJN_haute_de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87" y="5685283"/>
            <a:ext cx="735355" cy="648072"/>
          </a:xfrm>
          <a:prstGeom prst="rect">
            <a:avLst/>
          </a:prstGeom>
        </p:spPr>
      </p:pic>
      <p:pic>
        <p:nvPicPr>
          <p:cNvPr id="6" name="Image 5" descr="Apal-20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902" y="4311299"/>
            <a:ext cx="693899" cy="722839"/>
          </a:xfrm>
          <a:prstGeom prst="rect">
            <a:avLst/>
          </a:prstGeom>
        </p:spPr>
      </p:pic>
      <p:pic>
        <p:nvPicPr>
          <p:cNvPr id="7" name="Image 6" descr="APCA_CA_PyreAtlan_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24" y="1668676"/>
            <a:ext cx="476751" cy="545232"/>
          </a:xfrm>
          <a:prstGeom prst="rect">
            <a:avLst/>
          </a:prstGeom>
        </p:spPr>
      </p:pic>
      <p:pic>
        <p:nvPicPr>
          <p:cNvPr id="8" name="Image 7" descr="CA32 Couleur Vert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26" y="4467944"/>
            <a:ext cx="478127" cy="545232"/>
          </a:xfrm>
          <a:prstGeom prst="rect">
            <a:avLst/>
          </a:prstGeom>
        </p:spPr>
      </p:pic>
      <p:pic>
        <p:nvPicPr>
          <p:cNvPr id="10" name="Image 9" descr="CRAN_RV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08" y="2983864"/>
            <a:ext cx="477865" cy="545232"/>
          </a:xfrm>
          <a:prstGeom prst="rect">
            <a:avLst/>
          </a:prstGeom>
        </p:spPr>
      </p:pic>
      <p:pic>
        <p:nvPicPr>
          <p:cNvPr id="11" name="Image 10" descr="fed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218" y="2314484"/>
            <a:ext cx="723993" cy="517388"/>
          </a:xfrm>
          <a:prstGeom prst="rect">
            <a:avLst/>
          </a:prstGeom>
        </p:spPr>
      </p:pic>
      <p:pic>
        <p:nvPicPr>
          <p:cNvPr id="12" name="Image 11" descr="Logo Acse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521" y="2327408"/>
            <a:ext cx="648072" cy="630142"/>
          </a:xfrm>
          <a:prstGeom prst="rect">
            <a:avLst/>
          </a:prstGeom>
        </p:spPr>
      </p:pic>
      <p:pic>
        <p:nvPicPr>
          <p:cNvPr id="13" name="Image 12" descr="Logo AOPEN Dairy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03" y="3482910"/>
            <a:ext cx="1066182" cy="629942"/>
          </a:xfrm>
          <a:prstGeom prst="rect">
            <a:avLst/>
          </a:prstGeom>
        </p:spPr>
      </p:pic>
      <p:pic>
        <p:nvPicPr>
          <p:cNvPr id="14" name="Image 13" descr="Logo CAPDL couleur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920" y="2315747"/>
            <a:ext cx="475253" cy="541290"/>
          </a:xfrm>
          <a:prstGeom prst="rect">
            <a:avLst/>
          </a:prstGeom>
        </p:spPr>
      </p:pic>
      <p:pic>
        <p:nvPicPr>
          <p:cNvPr id="15" name="Image 14" descr="logo filet texte BCEL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40" y="4859913"/>
            <a:ext cx="630507" cy="772217"/>
          </a:xfrm>
          <a:prstGeom prst="rect">
            <a:avLst/>
          </a:prstGeom>
        </p:spPr>
      </p:pic>
      <p:pic>
        <p:nvPicPr>
          <p:cNvPr id="16" name="Image 15" descr="Logo HAUTE VIENNE_RVB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80" y="5798672"/>
            <a:ext cx="648072" cy="520150"/>
          </a:xfrm>
          <a:prstGeom prst="rect">
            <a:avLst/>
          </a:prstGeom>
        </p:spPr>
      </p:pic>
      <p:pic>
        <p:nvPicPr>
          <p:cNvPr id="17" name="Image 16" descr="logo_CA_Ariege_RVB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579" y="3597220"/>
            <a:ext cx="477865" cy="545232"/>
          </a:xfrm>
          <a:prstGeom prst="rect">
            <a:avLst/>
          </a:prstGeom>
        </p:spPr>
      </p:pic>
      <p:pic>
        <p:nvPicPr>
          <p:cNvPr id="18" name="Image 17" descr="logo_CA_Bretagne_RVB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920" y="5736704"/>
            <a:ext cx="477864" cy="545231"/>
          </a:xfrm>
          <a:prstGeom prst="rect">
            <a:avLst/>
          </a:prstGeom>
        </p:spPr>
      </p:pic>
      <p:pic>
        <p:nvPicPr>
          <p:cNvPr id="19" name="Image 18" descr="logo_Ceta35BL_gd_couleur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21" y="4980443"/>
            <a:ext cx="800262" cy="804461"/>
          </a:xfrm>
          <a:prstGeom prst="rect">
            <a:avLst/>
          </a:prstGeom>
        </p:spPr>
      </p:pic>
      <p:pic>
        <p:nvPicPr>
          <p:cNvPr id="20" name="Image 19" descr="logo_EILYPS_CMJN-HD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031" y="5228187"/>
            <a:ext cx="1252939" cy="366528"/>
          </a:xfrm>
          <a:prstGeom prst="rect">
            <a:avLst/>
          </a:prstGeom>
        </p:spPr>
      </p:pic>
      <p:pic>
        <p:nvPicPr>
          <p:cNvPr id="21" name="Image 20" descr="Logo+baseline SODIAAL FR vert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17" y="2871699"/>
            <a:ext cx="1138250" cy="670026"/>
          </a:xfrm>
          <a:prstGeom prst="rect">
            <a:avLst/>
          </a:prstGeom>
        </p:spPr>
      </p:pic>
      <p:pic>
        <p:nvPicPr>
          <p:cNvPr id="22" name="Image 21" descr="logo2013_cmjn_300px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94" y="1928298"/>
            <a:ext cx="1246292" cy="216024"/>
          </a:xfrm>
          <a:prstGeom prst="rect">
            <a:avLst/>
          </a:prstGeom>
        </p:spPr>
      </p:pic>
      <p:pic>
        <p:nvPicPr>
          <p:cNvPr id="23" name="Image 22" descr="logo-perig-hd.bmp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822" y="4261129"/>
            <a:ext cx="1151829" cy="411589"/>
          </a:xfrm>
          <a:prstGeom prst="rect">
            <a:avLst/>
          </a:prstGeom>
        </p:spPr>
      </p:pic>
      <p:pic>
        <p:nvPicPr>
          <p:cNvPr id="24" name="Image 23" descr="SCARA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64" y="3126109"/>
            <a:ext cx="1123325" cy="241896"/>
          </a:xfrm>
          <a:prstGeom prst="rect">
            <a:avLst/>
          </a:prstGeom>
        </p:spPr>
      </p:pic>
      <p:pic>
        <p:nvPicPr>
          <p:cNvPr id="25" name="Image 24" descr="SICAREV COOP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24" y="1658014"/>
            <a:ext cx="716869" cy="717732"/>
          </a:xfrm>
          <a:prstGeom prst="rect">
            <a:avLst/>
          </a:prstGeom>
        </p:spPr>
      </p:pic>
      <p:pic>
        <p:nvPicPr>
          <p:cNvPr id="26" name="Image 25" descr="Loire Conseil Elevage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542" y="5786021"/>
            <a:ext cx="713170" cy="545232"/>
          </a:xfrm>
          <a:prstGeom prst="rect">
            <a:avLst/>
          </a:prstGeom>
        </p:spPr>
      </p:pic>
      <p:pic>
        <p:nvPicPr>
          <p:cNvPr id="27" name="Image 26" descr="Logo_cooperative_Agrial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189" y="3576464"/>
            <a:ext cx="1207460" cy="60373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6" y="2983864"/>
            <a:ext cx="4108927" cy="3864063"/>
          </a:xfrm>
          <a:prstGeom prst="rect">
            <a:avLst/>
          </a:prstGeom>
        </p:spPr>
      </p:pic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2FC648B-0AC4-4623-A783-16DF24D625B2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714" y="6016517"/>
            <a:ext cx="1682965" cy="8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234" y="1758156"/>
            <a:ext cx="8455530" cy="4351338"/>
          </a:xfrm>
        </p:spPr>
        <p:txBody>
          <a:bodyPr>
            <a:normAutofit/>
          </a:bodyPr>
          <a:lstStyle/>
          <a:p>
            <a:r>
              <a:rPr lang="fr-FR" b="1" dirty="0" smtClean="0"/>
              <a:t>Une méthodologie opérationnelle à l’échelle de l’exploitation</a:t>
            </a:r>
          </a:p>
          <a:p>
            <a:r>
              <a:rPr lang="fr-FR" b="1" dirty="0" smtClean="0"/>
              <a:t>Des évolutions à venir selon les avancées scientifiques</a:t>
            </a:r>
          </a:p>
          <a:p>
            <a:r>
              <a:rPr lang="fr-FR" b="1" dirty="0" smtClean="0"/>
              <a:t>De nombreux acteurs engagés avec un objectif commun répondant aux stratégies des filières</a:t>
            </a:r>
          </a:p>
          <a:p>
            <a:r>
              <a:rPr lang="fr-FR" b="1" dirty="0" smtClean="0"/>
              <a:t>Un dispositif multi-acteurs efficient permettant d’optimiser les coûts de mise en œuvre</a:t>
            </a:r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781050" y="24210"/>
            <a:ext cx="7886699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defRPr sz="11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9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Merci de votre attention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234" y="1758156"/>
            <a:ext cx="84555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Catherine Brocas – Institut de l’Elevage </a:t>
            </a:r>
          </a:p>
          <a:p>
            <a:pPr marL="0" indent="0">
              <a:buNone/>
            </a:pPr>
            <a:r>
              <a:rPr lang="fr-FR" sz="2400" b="1" dirty="0">
                <a:hlinkClick r:id="rId2"/>
              </a:rPr>
              <a:t>c</a:t>
            </a:r>
            <a:r>
              <a:rPr lang="fr-FR" sz="2400" b="1" dirty="0" smtClean="0">
                <a:hlinkClick r:id="rId2"/>
              </a:rPr>
              <a:t>atherine.brocas@idele.fr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Jean Baptiste Dollé – Institut de l’Elevage</a:t>
            </a:r>
          </a:p>
          <a:p>
            <a:pPr marL="0" indent="0">
              <a:buNone/>
            </a:pPr>
            <a:r>
              <a:rPr lang="fr-FR" sz="2400" b="1" dirty="0">
                <a:hlinkClick r:id="rId3"/>
              </a:rPr>
              <a:t>j</a:t>
            </a:r>
            <a:r>
              <a:rPr lang="fr-FR" sz="2400" b="1" dirty="0" smtClean="0">
                <a:hlinkClick r:id="rId3"/>
              </a:rPr>
              <a:t>ean-baptiste.dolle@idele.fr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 </a:t>
            </a:r>
          </a:p>
          <a:p>
            <a:endParaRPr lang="fr-FR" sz="2400" b="1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781050" y="24210"/>
            <a:ext cx="7886699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defRPr sz="11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0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05771" y="1856401"/>
            <a:ext cx="7480299" cy="698576"/>
          </a:xfrm>
        </p:spPr>
        <p:txBody>
          <a:bodyPr>
            <a:normAutofit/>
          </a:bodyPr>
          <a:lstStyle/>
          <a:p>
            <a:r>
              <a:rPr lang="fr-FR" sz="3825" b="1" dirty="0">
                <a:solidFill>
                  <a:srgbClr val="4675B9"/>
                </a:solidFill>
              </a:rPr>
              <a:t>Les intervenants </a:t>
            </a:r>
          </a:p>
          <a:p>
            <a:endParaRPr lang="fr-FR" sz="2250" b="1" dirty="0">
              <a:solidFill>
                <a:srgbClr val="4675B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50" b="1" dirty="0">
              <a:solidFill>
                <a:srgbClr val="4675B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012" y="2768978"/>
            <a:ext cx="53758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b="1" dirty="0">
                <a:solidFill>
                  <a:prstClr val="black"/>
                </a:solidFill>
              </a:rPr>
              <a:t>Catherine Brocas</a:t>
            </a:r>
          </a:p>
          <a:p>
            <a:pPr>
              <a:defRPr/>
            </a:pPr>
            <a:r>
              <a:rPr lang="fr-FR" sz="1500" dirty="0">
                <a:solidFill>
                  <a:prstClr val="black"/>
                </a:solidFill>
              </a:rPr>
              <a:t>Institut de l’élevage (IDELE) </a:t>
            </a:r>
          </a:p>
          <a:p>
            <a:pPr>
              <a:defRPr/>
            </a:pPr>
            <a:endParaRPr lang="fr-FR" sz="15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500" b="1" dirty="0">
                <a:solidFill>
                  <a:prstClr val="black"/>
                </a:solidFill>
              </a:rPr>
              <a:t>Jean-Baptiste </a:t>
            </a:r>
            <a:r>
              <a:rPr lang="fr-FR" sz="1500" b="1" dirty="0" err="1">
                <a:solidFill>
                  <a:prstClr val="black"/>
                </a:solidFill>
              </a:rPr>
              <a:t>Dollé</a:t>
            </a:r>
            <a:endParaRPr lang="fr-FR" sz="15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500" dirty="0">
                <a:solidFill>
                  <a:prstClr val="black"/>
                </a:solidFill>
              </a:rPr>
              <a:t>Institut de l’élevage (IDELE) </a:t>
            </a:r>
          </a:p>
          <a:p>
            <a:pPr>
              <a:defRPr/>
            </a:pPr>
            <a:endParaRPr lang="fr-FR" sz="15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500" b="1" dirty="0">
                <a:solidFill>
                  <a:prstClr val="black"/>
                </a:solidFill>
              </a:rPr>
              <a:t>Claudine </a:t>
            </a:r>
            <a:r>
              <a:rPr lang="fr-FR" sz="1500" b="1" dirty="0" err="1">
                <a:solidFill>
                  <a:prstClr val="black"/>
                </a:solidFill>
              </a:rPr>
              <a:t>Foucherot</a:t>
            </a:r>
            <a:endParaRPr lang="fr-FR" sz="15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500" dirty="0">
                <a:solidFill>
                  <a:prstClr val="black"/>
                </a:solidFill>
              </a:rPr>
              <a:t>Institut de l’Economie pour le Climat (I4CE)</a:t>
            </a:r>
          </a:p>
          <a:p>
            <a:pPr>
              <a:defRPr/>
            </a:pPr>
            <a:endParaRPr lang="fr-FR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467413" y="2861969"/>
            <a:ext cx="4246245" cy="800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50" b="1" dirty="0">
                <a:solidFill>
                  <a:srgbClr val="4675B9"/>
                </a:solidFill>
                <a:latin typeface="Calibri" panose="020F0502020204030204"/>
                <a:cs typeface="Calibri" panose="020F0502020204030204" pitchFamily="34" charset="0"/>
              </a:rPr>
              <a:t>Introduction générale</a:t>
            </a:r>
            <a:endParaRPr lang="fr-FR" sz="1800" b="1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12187" y="1379454"/>
            <a:ext cx="5965567" cy="486505"/>
          </a:xfrm>
        </p:spPr>
        <p:txBody>
          <a:bodyPr>
            <a:noAutofit/>
          </a:bodyPr>
          <a:lstStyle/>
          <a:p>
            <a:r>
              <a:rPr lang="fr-FR" sz="2100" b="1" dirty="0">
                <a:solidFill>
                  <a:srgbClr val="4675B9"/>
                </a:solidFill>
              </a:rPr>
              <a:t>Un label de certification de projets locaux et additionnels</a:t>
            </a:r>
          </a:p>
          <a:p>
            <a:pPr algn="l"/>
            <a:endParaRPr lang="fr-FR" sz="750" b="1" dirty="0">
              <a:solidFill>
                <a:srgbClr val="4675B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371" t="19530" r="45938" b="15891"/>
          <a:stretch/>
        </p:blipFill>
        <p:spPr>
          <a:xfrm>
            <a:off x="2512187" y="2086082"/>
            <a:ext cx="6393946" cy="3600632"/>
          </a:xfrm>
          <a:prstGeom prst="rect">
            <a:avLst/>
          </a:prstGeom>
        </p:spPr>
      </p:pic>
      <p:sp>
        <p:nvSpPr>
          <p:cNvPr id="6" name="Sous-titre 1"/>
          <p:cNvSpPr txBox="1">
            <a:spLocks/>
          </p:cNvSpPr>
          <p:nvPr/>
        </p:nvSpPr>
        <p:spPr>
          <a:xfrm>
            <a:off x="-1" y="2350733"/>
            <a:ext cx="2680855" cy="28845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rgbClr val="4675B9"/>
                </a:solidFill>
              </a:rPr>
              <a:t>Certifier la qualité et l’impact de projets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rgbClr val="4675B9"/>
                </a:solidFill>
              </a:rPr>
              <a:t>Aider à flécher des financements vers ces projets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rgbClr val="4675B9"/>
                </a:solidFill>
              </a:rPr>
              <a:t>Déclencher de nouvelles actions (additionnelles) pour réduire les émissions et séquestrer du carbone</a:t>
            </a:r>
          </a:p>
          <a:p>
            <a:pPr marL="128588" indent="-128588" algn="l">
              <a:buFont typeface="Wingdings" panose="05000000000000000000" pitchFamily="2" charset="2"/>
              <a:buChar char="§"/>
            </a:pPr>
            <a:endParaRPr lang="fr-FR" sz="525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14" t="24948" r="50553" b="8703"/>
          <a:stretch/>
        </p:blipFill>
        <p:spPr>
          <a:xfrm>
            <a:off x="205740" y="2307225"/>
            <a:ext cx="4892203" cy="3517176"/>
          </a:xfrm>
          <a:prstGeom prst="rect">
            <a:avLst/>
          </a:prstGeom>
        </p:spPr>
      </p:pic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>
          <a:xfrm>
            <a:off x="1262071" y="1726838"/>
            <a:ext cx="6858000" cy="355256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4675B9"/>
                </a:solidFill>
              </a:rPr>
              <a:t>Le fonctionnement du Label Bas-Carbone? </a:t>
            </a:r>
          </a:p>
        </p:txBody>
      </p:sp>
      <p:grpSp>
        <p:nvGrpSpPr>
          <p:cNvPr id="5" name="Groupe 5"/>
          <p:cNvGrpSpPr>
            <a:grpSpLocks/>
          </p:cNvGrpSpPr>
          <p:nvPr/>
        </p:nvGrpSpPr>
        <p:grpSpPr bwMode="auto">
          <a:xfrm>
            <a:off x="5367782" y="2826475"/>
            <a:ext cx="3776499" cy="2272359"/>
            <a:chOff x="3028911" y="2608454"/>
            <a:chExt cx="5341861" cy="2830332"/>
          </a:xfrm>
        </p:grpSpPr>
        <p:sp>
          <p:nvSpPr>
            <p:cNvPr id="6" name="ZoneTexte 17"/>
            <p:cNvSpPr txBox="1">
              <a:spLocks noChangeArrowheads="1"/>
            </p:cNvSpPr>
            <p:nvPr/>
          </p:nvSpPr>
          <p:spPr bwMode="auto">
            <a:xfrm>
              <a:off x="6028043" y="3365587"/>
              <a:ext cx="2342729" cy="33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78150">
                <a:spcBef>
                  <a:spcPct val="0"/>
                </a:spcBef>
                <a:buNone/>
                <a:defRPr/>
              </a:pPr>
              <a:r>
                <a:rPr lang="fr-FR" altLang="fr-FR" sz="1158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Scénario de référence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174263">
              <a:off x="4593989" y="3779664"/>
              <a:ext cx="1312102" cy="268124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78150">
                <a:defRPr/>
              </a:pPr>
              <a:endParaRPr lang="fr-FR" sz="1489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418760" y="4652069"/>
              <a:ext cx="37459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3440786" y="2636467"/>
              <a:ext cx="0" cy="2015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e libre 9"/>
            <p:cNvSpPr/>
            <p:nvPr/>
          </p:nvSpPr>
          <p:spPr>
            <a:xfrm>
              <a:off x="3495850" y="3659608"/>
              <a:ext cx="3901694" cy="238777"/>
            </a:xfrm>
            <a:custGeom>
              <a:avLst/>
              <a:gdLst>
                <a:gd name="connsiteX0" fmla="*/ 0 w 3812736"/>
                <a:gd name="connsiteY0" fmla="*/ 1107547 h 1107547"/>
                <a:gd name="connsiteX1" fmla="*/ 709863 w 3812736"/>
                <a:gd name="connsiteY1" fmla="*/ 650347 h 1107547"/>
                <a:gd name="connsiteX2" fmla="*/ 3392906 w 3812736"/>
                <a:gd name="connsiteY2" fmla="*/ 84862 h 1107547"/>
                <a:gd name="connsiteX3" fmla="*/ 3765885 w 3812736"/>
                <a:gd name="connsiteY3" fmla="*/ 12673 h 11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736" h="1107547">
                  <a:moveTo>
                    <a:pt x="0" y="1107547"/>
                  </a:moveTo>
                  <a:cubicBezTo>
                    <a:pt x="72189" y="964170"/>
                    <a:pt x="144379" y="820794"/>
                    <a:pt x="709863" y="650347"/>
                  </a:cubicBezTo>
                  <a:cubicBezTo>
                    <a:pt x="1275347" y="479899"/>
                    <a:pt x="2883569" y="191141"/>
                    <a:pt x="3392906" y="84862"/>
                  </a:cubicBezTo>
                  <a:cubicBezTo>
                    <a:pt x="3902243" y="-21417"/>
                    <a:pt x="3834064" y="-4372"/>
                    <a:pt x="3765885" y="1267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78150">
                <a:defRPr/>
              </a:pPr>
              <a:endParaRPr lang="fr-FR" sz="1489" dirty="0">
                <a:solidFill>
                  <a:prstClr val="white"/>
                </a:solidFill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 flipV="1">
              <a:off x="3475398" y="3911725"/>
              <a:ext cx="4079473" cy="258787"/>
            </a:xfrm>
            <a:custGeom>
              <a:avLst/>
              <a:gdLst>
                <a:gd name="connsiteX0" fmla="*/ 1782 w 4093872"/>
                <a:gd name="connsiteY0" fmla="*/ 580209 h 580209"/>
                <a:gd name="connsiteX1" fmla="*/ 627424 w 4093872"/>
                <a:gd name="connsiteY1" fmla="*/ 399735 h 580209"/>
                <a:gd name="connsiteX2" fmla="*/ 3851888 w 4093872"/>
                <a:gd name="connsiteY2" fmla="*/ 26757 h 580209"/>
                <a:gd name="connsiteX3" fmla="*/ 3875951 w 4093872"/>
                <a:gd name="connsiteY3" fmla="*/ 26757 h 580209"/>
                <a:gd name="connsiteX4" fmla="*/ 3984235 w 4093872"/>
                <a:gd name="connsiteY4" fmla="*/ 2693 h 5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872" h="580209">
                  <a:moveTo>
                    <a:pt x="1782" y="580209"/>
                  </a:moveTo>
                  <a:cubicBezTo>
                    <a:pt x="-6239" y="536093"/>
                    <a:pt x="-14260" y="491977"/>
                    <a:pt x="627424" y="399735"/>
                  </a:cubicBezTo>
                  <a:cubicBezTo>
                    <a:pt x="1269108" y="307493"/>
                    <a:pt x="3310467" y="88920"/>
                    <a:pt x="3851888" y="26757"/>
                  </a:cubicBezTo>
                  <a:cubicBezTo>
                    <a:pt x="4393309" y="-35406"/>
                    <a:pt x="3853893" y="30768"/>
                    <a:pt x="3875951" y="26757"/>
                  </a:cubicBezTo>
                  <a:cubicBezTo>
                    <a:pt x="3898009" y="22746"/>
                    <a:pt x="3941122" y="12719"/>
                    <a:pt x="3984235" y="26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78150">
                <a:defRPr/>
              </a:pPr>
              <a:endParaRPr lang="fr-FR" sz="1489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4573536" y="3330122"/>
              <a:ext cx="0" cy="1321947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937556" y="3068667"/>
              <a:ext cx="3147" cy="1583402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4"/>
            <p:cNvSpPr txBox="1">
              <a:spLocks noChangeArrowheads="1"/>
            </p:cNvSpPr>
            <p:nvPr/>
          </p:nvSpPr>
          <p:spPr bwMode="auto">
            <a:xfrm rot="16200000">
              <a:off x="2640022" y="3688718"/>
              <a:ext cx="1160434" cy="38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78150">
                <a:spcBef>
                  <a:spcPct val="0"/>
                </a:spcBef>
                <a:buNone/>
                <a:defRPr/>
              </a:pPr>
              <a:r>
                <a:rPr lang="fr-FR" altLang="fr-FR" sz="1158">
                  <a:solidFill>
                    <a:srgbClr val="000000"/>
                  </a:solidFill>
                  <a:latin typeface="Arial" panose="020B0604020202020204" pitchFamily="34" charset="0"/>
                </a:rPr>
                <a:t>Emissions</a:t>
              </a:r>
            </a:p>
          </p:txBody>
        </p:sp>
        <p:sp>
          <p:nvSpPr>
            <p:cNvPr id="15" name="ZoneTexte 15"/>
            <p:cNvSpPr txBox="1">
              <a:spLocks noChangeArrowheads="1"/>
            </p:cNvSpPr>
            <p:nvPr/>
          </p:nvSpPr>
          <p:spPr bwMode="auto">
            <a:xfrm>
              <a:off x="6247049" y="4673816"/>
              <a:ext cx="941445" cy="3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78150">
                <a:spcBef>
                  <a:spcPct val="0"/>
                </a:spcBef>
                <a:buNone/>
                <a:defRPr/>
              </a:pPr>
              <a:r>
                <a:rPr lang="fr-FR" altLang="fr-FR" sz="1158">
                  <a:solidFill>
                    <a:srgbClr val="000000"/>
                  </a:solidFill>
                  <a:latin typeface="Arial" panose="020B0604020202020204" pitchFamily="34" charset="0"/>
                </a:rPr>
                <a:t>Temps</a:t>
              </a:r>
            </a:p>
          </p:txBody>
        </p:sp>
        <p:sp>
          <p:nvSpPr>
            <p:cNvPr id="16" name="ZoneTexte 16"/>
            <p:cNvSpPr txBox="1">
              <a:spLocks noChangeArrowheads="1"/>
            </p:cNvSpPr>
            <p:nvPr/>
          </p:nvSpPr>
          <p:spPr bwMode="auto">
            <a:xfrm>
              <a:off x="4427888" y="4657948"/>
              <a:ext cx="1719597" cy="78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78150">
                <a:spcBef>
                  <a:spcPct val="0"/>
                </a:spcBef>
                <a:buNone/>
                <a:defRPr/>
              </a:pPr>
              <a:r>
                <a:rPr lang="fr-FR" altLang="fr-FR" sz="1158" dirty="0">
                  <a:solidFill>
                    <a:srgbClr val="4675B9"/>
                  </a:solidFill>
                  <a:latin typeface="Arial" panose="020B0604020202020204" pitchFamily="34" charset="0"/>
                </a:rPr>
                <a:t>Période</a:t>
              </a:r>
              <a:r>
                <a:rPr lang="fr-FR" altLang="fr-FR" sz="1158" dirty="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1158" dirty="0">
                  <a:solidFill>
                    <a:srgbClr val="4675B9"/>
                  </a:solidFill>
                  <a:latin typeface="Arial" panose="020B0604020202020204" pitchFamily="34" charset="0"/>
                </a:rPr>
                <a:t>d’accréditation</a:t>
              </a:r>
            </a:p>
          </p:txBody>
        </p:sp>
        <p:sp>
          <p:nvSpPr>
            <p:cNvPr id="17" name="ZoneTexte 33"/>
            <p:cNvSpPr txBox="1">
              <a:spLocks noChangeArrowheads="1"/>
            </p:cNvSpPr>
            <p:nvPr/>
          </p:nvSpPr>
          <p:spPr bwMode="auto">
            <a:xfrm rot="173578">
              <a:off x="5646022" y="4151893"/>
              <a:ext cx="2188541" cy="3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78150">
                <a:defRPr/>
              </a:pPr>
              <a:r>
                <a:rPr lang="fr-FR" altLang="fr-FR" sz="1158" i="1" dirty="0">
                  <a:solidFill>
                    <a:srgbClr val="3F3F3F"/>
                  </a:solidFill>
                </a:rPr>
                <a:t>Scénario avec projet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V="1">
              <a:off x="5567838" y="3139367"/>
              <a:ext cx="811804" cy="58960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35"/>
            <p:cNvSpPr txBox="1">
              <a:spLocks noChangeArrowheads="1"/>
            </p:cNvSpPr>
            <p:nvPr/>
          </p:nvSpPr>
          <p:spPr bwMode="auto">
            <a:xfrm>
              <a:off x="4482823" y="2608454"/>
              <a:ext cx="3696634" cy="55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378150">
                <a:defRPr/>
              </a:pPr>
              <a:r>
                <a:rPr lang="fr-FR" altLang="fr-FR" sz="1158" b="1" dirty="0">
                  <a:solidFill>
                    <a:srgbClr val="A2CD85"/>
                  </a:solidFill>
                </a:rPr>
                <a:t>Réduction d’émissions </a:t>
              </a:r>
            </a:p>
            <a:p>
              <a:pPr algn="ctr" defTabSz="378150">
                <a:defRPr/>
              </a:pPr>
              <a:r>
                <a:rPr lang="fr-FR" altLang="fr-FR" sz="1158" b="1" dirty="0">
                  <a:solidFill>
                    <a:srgbClr val="A2CD85"/>
                  </a:solidFill>
                </a:rPr>
                <a:t>certifiées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5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39" y="1130314"/>
            <a:ext cx="7973171" cy="2387600"/>
          </a:xfrm>
        </p:spPr>
        <p:txBody>
          <a:bodyPr>
            <a:normAutofit/>
          </a:bodyPr>
          <a:lstStyle/>
          <a:p>
            <a:r>
              <a:rPr lang="fr-FR" sz="4000" dirty="0"/>
              <a:t>CARBON AGRI, la méthode de labélisation des réductions d’émission de GES en élevage </a:t>
            </a:r>
            <a:r>
              <a:rPr lang="fr-FR" sz="4000" dirty="0" smtClean="0"/>
              <a:t>bovin et grandes cultures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2329962"/>
          </a:xfrm>
        </p:spPr>
        <p:txBody>
          <a:bodyPr/>
          <a:lstStyle/>
          <a:p>
            <a:r>
              <a:rPr lang="fr-FR" dirty="0"/>
              <a:t>Catherine </a:t>
            </a:r>
            <a:r>
              <a:rPr lang="fr-FR" dirty="0" smtClean="0"/>
              <a:t>Brocas, Jean-Baptiste Dollé</a:t>
            </a:r>
            <a:endParaRPr lang="fr-FR" dirty="0"/>
          </a:p>
          <a:p>
            <a:r>
              <a:rPr lang="fr-FR" dirty="0" smtClean="0"/>
              <a:t>Institut de l’Elevage</a:t>
            </a:r>
            <a:endParaRPr lang="fr-FR" dirty="0"/>
          </a:p>
        </p:txBody>
      </p:sp>
      <p:pic>
        <p:nvPicPr>
          <p:cNvPr id="6" name="Image 11" descr="CNI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129" y="5411295"/>
            <a:ext cx="665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942" y="5428757"/>
            <a:ext cx="12985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404" y="5411295"/>
            <a:ext cx="10429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O:\D_DIR\S_COM\00_LOGOS\01-INSTITUT DE L ELEVAGE\LOGO IDELE  2017\Galet Idele RV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792" y="5423995"/>
            <a:ext cx="819150" cy="617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146" y="5411296"/>
            <a:ext cx="629778" cy="5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1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175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CARBON AGRI</a:t>
            </a:r>
            <a:endParaRPr lang="fr-FR" sz="28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9" y="1887006"/>
            <a:ext cx="7525232" cy="364172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2F16F-3A78-4E66-B298-2A79F4153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47" y="1302805"/>
            <a:ext cx="782008" cy="1007487"/>
          </a:xfrm>
          <a:prstGeom prst="rect">
            <a:avLst/>
          </a:prstGeom>
        </p:spPr>
      </p:pic>
      <p:pic>
        <p:nvPicPr>
          <p:cNvPr id="11" name="Image 10" descr="O:\D_DIR\S_COM\00_LOGOS\01-INSTITUT DE L ELEVAGE\LOGO IDELE  2017\Galet Idele RV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68" y="6141561"/>
            <a:ext cx="932733" cy="7031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11" descr="CNIE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554" y="6213958"/>
            <a:ext cx="6651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367" y="6231420"/>
            <a:ext cx="12985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829" y="6213958"/>
            <a:ext cx="10429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O:\D_DIR\S_COM\00_LOGOS\01-INSTITUT DE L ELEVAGE\LOGO IDELE  2017\Galet Idele RV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63" y="6169976"/>
            <a:ext cx="894338" cy="6742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571" y="6213959"/>
            <a:ext cx="629778" cy="5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0"/>
            <a:ext cx="7886699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dirty="0" smtClean="0"/>
              <a:t>LABEL BAS CARBONE – Méthode CARBON AGRI –  7 juillet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8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IT (bleu)">
  <a:themeElements>
    <a:clrScheme name="idele-couleurs2017_aténuées">
      <a:dk1>
        <a:sysClr val="windowText" lastClr="000000"/>
      </a:dk1>
      <a:lt1>
        <a:sysClr val="window" lastClr="FFFFFF"/>
      </a:lt1>
      <a:dk2>
        <a:srgbClr val="262626"/>
      </a:dk2>
      <a:lt2>
        <a:srgbClr val="D8D8D8"/>
      </a:lt2>
      <a:accent1>
        <a:srgbClr val="ABBCDD"/>
      </a:accent1>
      <a:accent2>
        <a:srgbClr val="FBD393"/>
      </a:accent2>
      <a:accent3>
        <a:srgbClr val="CFC4A1"/>
      </a:accent3>
      <a:accent4>
        <a:srgbClr val="E3FC78"/>
      </a:accent4>
      <a:accent5>
        <a:srgbClr val="FADADD"/>
      </a:accent5>
      <a:accent6>
        <a:srgbClr val="C6ECCD"/>
      </a:accent6>
      <a:hlink>
        <a:srgbClr val="00509E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1785</Words>
  <Application>Microsoft Office PowerPoint</Application>
  <PresentationFormat>Affichage à l'écran (4:3)</PresentationFormat>
  <Paragraphs>363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51" baseType="lpstr">
      <vt:lpstr>Aharoni</vt:lpstr>
      <vt:lpstr>Arial</vt:lpstr>
      <vt:lpstr>Arial Nova Cond</vt:lpstr>
      <vt:lpstr>Berlin Sans FB Demi</vt:lpstr>
      <vt:lpstr>Book Antiqua</vt:lpstr>
      <vt:lpstr>Browallia New</vt:lpstr>
      <vt:lpstr>Calibri</vt:lpstr>
      <vt:lpstr>Calibri Light</vt:lpstr>
      <vt:lpstr>DejaVu Sans</vt:lpstr>
      <vt:lpstr>FontAwesome</vt:lpstr>
      <vt:lpstr>ITCAvantGardeStd-Md</vt:lpstr>
      <vt:lpstr>Leelawadee</vt:lpstr>
      <vt:lpstr>Open Sans</vt:lpstr>
      <vt:lpstr>Segoe UI</vt:lpstr>
      <vt:lpstr>Segoe UI Light</vt:lpstr>
      <vt:lpstr>Wingdings</vt:lpstr>
      <vt:lpstr>LAIT (bleu)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CARBON AGRI, la méthode de labélisation des réductions d’émission de GES en élevage bovin et grandes cultures</vt:lpstr>
      <vt:lpstr>CARBON AGRI</vt:lpstr>
      <vt:lpstr>Objet de la méthode CARBON AGRI</vt:lpstr>
      <vt:lpstr>Critères d’éligibilité des projets </vt:lpstr>
      <vt:lpstr>Le périmètre d’application de la méthodologie</vt:lpstr>
      <vt:lpstr>Les sources d’émissions  et la séquestration de carbone</vt:lpstr>
      <vt:lpstr>Présentation PowerPoint</vt:lpstr>
      <vt:lpstr>CAP’2ER® niveau 2 comme outil de suivi</vt:lpstr>
      <vt:lpstr>Présentation PowerPoint</vt:lpstr>
      <vt:lpstr>Évaluation des co-bénéfices associés au projet</vt:lpstr>
      <vt:lpstr>L’additionnalité des projets </vt:lpstr>
      <vt:lpstr>Les scénarios de référence</vt:lpstr>
      <vt:lpstr>Calcul du gain carbone  Réduction des émissions de GES</vt:lpstr>
      <vt:lpstr>Calcul du gain carbone  Séquestration</vt:lpstr>
      <vt:lpstr>Mise en œuvre d’un projet</vt:lpstr>
      <vt:lpstr>Vérification des réductions d’émissions </vt:lpstr>
      <vt:lpstr>Exemple de plan carbone et des réductions associées d’une ferme laitière</vt:lpstr>
      <vt:lpstr>Les évolutions futures de CARBON AGRI</vt:lpstr>
      <vt:lpstr>Modalités de mise en œuvre des projets Projet individuel ou collectif</vt:lpstr>
      <vt:lpstr>Exemple de mandataire</vt:lpstr>
      <vt:lpstr>Coordination des projets</vt:lpstr>
      <vt:lpstr>Les missions du mandataire</vt:lpstr>
      <vt:lpstr>Le financement des projets</vt:lpstr>
      <vt:lpstr>17 février 2020  Notification du 1er projet au MTES </vt:lpstr>
      <vt:lpstr>Conclusion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Guigue Isabelle</dc:creator>
  <cp:lastModifiedBy>Claudine FOUCHEROT</cp:lastModifiedBy>
  <cp:revision>309</cp:revision>
  <dcterms:created xsi:type="dcterms:W3CDTF">2017-05-18T13:50:25Z</dcterms:created>
  <dcterms:modified xsi:type="dcterms:W3CDTF">2020-07-08T08:11:58Z</dcterms:modified>
</cp:coreProperties>
</file>